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0" r:id="rId4"/>
    <p:sldMasterId id="2147483651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58" r:id="rId8"/>
    <p:sldId id="259" r:id="rId9"/>
    <p:sldId id="260" r:id="rId10"/>
    <p:sldId id="294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2" r:id="rId19"/>
    <p:sldId id="269" r:id="rId20"/>
    <p:sldId id="270" r:id="rId21"/>
    <p:sldId id="271" r:id="rId22"/>
    <p:sldId id="273" r:id="rId23"/>
    <p:sldId id="274" r:id="rId24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orient="horz" pos="1131">
          <p15:clr>
            <a:srgbClr val="A4A3A4"/>
          </p15:clr>
        </p15:guide>
        <p15:guide id="3" pos="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C"/>
    <a:srgbClr val="F2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97"/>
  </p:normalViewPr>
  <p:slideViewPr>
    <p:cSldViewPr snapToObjects="1">
      <p:cViewPr varScale="1">
        <p:scale>
          <a:sx n="84" d="100"/>
          <a:sy n="84" d="100"/>
        </p:scale>
        <p:origin x="586" y="77"/>
      </p:cViewPr>
      <p:guideLst>
        <p:guide orient="horz" pos="1613"/>
        <p:guide orient="horz" pos="1131"/>
        <p:guide pos="4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E9B8F7EA-897A-4B32-9A97-7E9579D125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26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defTabSz="91458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A3141FF-76B9-4D32-9E05-0972CCEF1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92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B2C8F-0BF9-4C68-A0C4-26F2EF14D8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0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3F780-F294-450C-A469-5DD70B71A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6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1735138"/>
            <a:ext cx="2006600" cy="429736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735138"/>
            <a:ext cx="5867400" cy="429736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C5A42-D24C-419F-AFC8-9729C09AD3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441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C9DD9-3B95-4601-83F2-368B51E69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85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23283-8C2A-49AA-99E1-25D3FCA8D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1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10CD1-7ED4-4B36-A848-BA66FD89A2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30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2533650"/>
            <a:ext cx="3935413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3" y="2533650"/>
            <a:ext cx="3937000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B3E96-FB48-4600-ACAF-72B2EB3CDC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3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A1E1E-58CF-411C-820B-F50DC6EFC2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58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6E18E-1340-444F-B3EA-1B888E5FD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47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015C-70C0-472A-A7EA-4D1F124AD4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5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146B-431C-4AD0-B6B8-39A6977455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8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D78DF-6B03-49E5-BEB9-3F437E68B9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53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9BD6B-AA00-403D-8014-28E64C5920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80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9149-FDE3-426F-9727-6BCA9B923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1735138"/>
            <a:ext cx="2005013" cy="432593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1735138"/>
            <a:ext cx="5867400" cy="432593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C91F4-450B-4E05-8B30-F44DE7F3D9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45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735138"/>
            <a:ext cx="8024813" cy="7191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2533650"/>
            <a:ext cx="3935413" cy="3527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3" y="2533650"/>
            <a:ext cx="3937000" cy="3527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2E895-74CD-4C51-B7B9-EBF90CB79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4C06-A2FE-4565-8777-155429A96F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8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2505075"/>
            <a:ext cx="3432175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0225" y="2505075"/>
            <a:ext cx="3433763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90753-56E1-4F59-AF5D-092F91D1A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5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04EA-8883-4584-8DB1-904383C66C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4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6EA39-CB4A-4411-938B-EA17F6857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18065-F890-4D9D-A4CA-A951221766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83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5B556-D652-46FA-AE43-A843E4060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7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39F9-890D-4DFD-8739-6FD6CA846D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8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orate_powerpoint_templat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64158" y="548680"/>
            <a:ext cx="5824066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5650" y="2132857"/>
            <a:ext cx="7018338" cy="389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55650" y="6376988"/>
            <a:ext cx="213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532438" y="6376988"/>
            <a:ext cx="289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00" name="Rectangle 2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50275" y="6376988"/>
            <a:ext cx="1444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smtClean="0">
                <a:latin typeface="Arial" charset="0"/>
              </a:defRPr>
            </a:lvl1pPr>
          </a:lstStyle>
          <a:p>
            <a:pPr>
              <a:defRPr/>
            </a:pPr>
            <a:fld id="{3DBAEB4C-B784-4250-BE76-DBC6228B82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gray">
          <a:xfrm>
            <a:off x="8512175" y="6380163"/>
            <a:ext cx="0" cy="161925"/>
          </a:xfrm>
          <a:prstGeom prst="line">
            <a:avLst/>
          </a:prstGeom>
          <a:noFill/>
          <a:ln w="9525">
            <a:solidFill>
              <a:srgbClr val="F2AB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  <a:cs typeface="+mn-cs"/>
        </a:defRPr>
      </a:lvl1pPr>
      <a:lvl2pPr marL="173038" indent="-171450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buFont typeface="Arial" pitchFamily="34" charset="0"/>
        <a:buChar char="•"/>
        <a:defRPr>
          <a:solidFill>
            <a:srgbClr val="69696C"/>
          </a:solidFill>
          <a:latin typeface="+mn-lt"/>
          <a:ea typeface="+mn-ea"/>
        </a:defRPr>
      </a:lvl2pPr>
      <a:lvl3pPr marL="174625" indent="739775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3pPr>
      <a:lvl4pPr marL="176213" indent="1195388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4pPr>
      <a:lvl5pPr marL="179388" indent="-1588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5pPr>
      <a:lvl6pPr marL="6365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6pPr>
      <a:lvl7pPr marL="10937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7pPr>
      <a:lvl8pPr marL="15509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8pPr>
      <a:lvl9pPr marL="20081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>
          <a:solidFill>
            <a:srgbClr val="69696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porate_powerpoint_template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74751" y="548680"/>
            <a:ext cx="5741466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5650" y="2204864"/>
            <a:ext cx="8024813" cy="385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55650" y="6376988"/>
            <a:ext cx="213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532438" y="6376988"/>
            <a:ext cx="2895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smtClean="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50275" y="6376988"/>
            <a:ext cx="1444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smtClean="0">
                <a:latin typeface="Arial" charset="0"/>
              </a:defRPr>
            </a:lvl1pPr>
          </a:lstStyle>
          <a:p>
            <a:pPr>
              <a:defRPr/>
            </a:pPr>
            <a:fld id="{EF595759-EA49-4E63-9551-C44255272A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gray">
          <a:xfrm>
            <a:off x="8512175" y="6380163"/>
            <a:ext cx="0" cy="161925"/>
          </a:xfrm>
          <a:prstGeom prst="line">
            <a:avLst/>
          </a:prstGeom>
          <a:noFill/>
          <a:ln w="9525">
            <a:solidFill>
              <a:srgbClr val="F2AB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rgbClr val="69696C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  <a:cs typeface="+mn-cs"/>
        </a:defRPr>
      </a:lvl1pPr>
      <a:lvl2pPr marL="173038" indent="-171450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buFont typeface="Arial" pitchFamily="34" charset="0"/>
        <a:buChar char="•"/>
        <a:defRPr sz="1400">
          <a:solidFill>
            <a:srgbClr val="69696C"/>
          </a:solidFill>
          <a:latin typeface="+mn-lt"/>
          <a:ea typeface="+mn-ea"/>
        </a:defRPr>
      </a:lvl2pPr>
      <a:lvl3pPr marL="174625" indent="739775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3pPr>
      <a:lvl4pPr marL="176213" indent="1195388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4pPr>
      <a:lvl5pPr marL="179388" indent="-1588" algn="l" defTabSz="228600" rtl="0" eaLnBrk="0" fontAlgn="base" hangingPunct="0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5pPr>
      <a:lvl6pPr marL="6365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6pPr>
      <a:lvl7pPr marL="10937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7pPr>
      <a:lvl8pPr marL="15509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8pPr>
      <a:lvl9pPr marL="2008188" indent="-1588" algn="l" defTabSz="228600" rtl="0" fontAlgn="base">
        <a:spcBef>
          <a:spcPct val="0"/>
        </a:spcBef>
        <a:spcAft>
          <a:spcPct val="0"/>
        </a:spcAft>
        <a:buClr>
          <a:srgbClr val="F2AB00"/>
        </a:buClr>
        <a:defRPr sz="1400">
          <a:solidFill>
            <a:srgbClr val="69696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treforglobalfinance.org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treforglobalfinance.org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775449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263" y="1484784"/>
            <a:ext cx="8101012" cy="4609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Helvetica" pitchFamily="2" charset="0"/>
              </a:rPr>
              <a:t>Regional Economic Cooperation: Impact on SMEs - Africa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262" y="3068960"/>
            <a:ext cx="8371210" cy="36724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GB" dirty="0"/>
              <a:t>	</a:t>
            </a:r>
            <a:r>
              <a:rPr lang="en-GB" sz="2600" i="1" dirty="0">
                <a:solidFill>
                  <a:schemeClr val="tx1">
                    <a:lumMod val="75000"/>
                  </a:schemeClr>
                </a:solidFill>
              </a:rPr>
              <a:t>Professor Victor Murinde, FRSA, </a:t>
            </a:r>
            <a:r>
              <a:rPr lang="en-GB" sz="2600" i="1" dirty="0" err="1">
                <a:solidFill>
                  <a:schemeClr val="tx1">
                    <a:lumMod val="75000"/>
                  </a:schemeClr>
                </a:solidFill>
              </a:rPr>
              <a:t>FAcSS</a:t>
            </a:r>
            <a:endParaRPr lang="en-GB" sz="2600" i="1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>
                    <a:lumMod val="75000"/>
                  </a:schemeClr>
                </a:solidFill>
              </a:rPr>
              <a:t>AXA Chair in Global Finance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>
                    <a:lumMod val="75000"/>
                  </a:schemeClr>
                </a:solidFill>
              </a:rPr>
              <a:t>Director, Centre for Global Finance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>
                    <a:lumMod val="75000"/>
                  </a:schemeClr>
                </a:solidFill>
              </a:rPr>
              <a:t>Head, School of Finance and Management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>
                    <a:lumMod val="75000"/>
                  </a:schemeClr>
                </a:solidFill>
              </a:rPr>
              <a:t>SOAS University of London</a:t>
            </a:r>
          </a:p>
          <a:p>
            <a:pPr>
              <a:lnSpc>
                <a:spcPct val="160000"/>
              </a:lnSpc>
            </a:pPr>
            <a:r>
              <a:rPr lang="en-GB" sz="2600" dirty="0">
                <a:solidFill>
                  <a:schemeClr val="tx1">
                    <a:lumMod val="75000"/>
                  </a:schemeClr>
                </a:solidFill>
              </a:rPr>
              <a:t>SOAS Centre for Global Finance: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https://www.centreforglobalfinance.org/</a:t>
            </a:r>
            <a:endParaRPr lang="en-GB" sz="2400" dirty="0">
              <a:solidFill>
                <a:srgbClr val="0070C0"/>
              </a:solidFill>
            </a:endParaRPr>
          </a:p>
          <a:p>
            <a:endParaRPr lang="en-GB" sz="2400" dirty="0"/>
          </a:p>
          <a:p>
            <a:endParaRPr lang="en-GB" sz="27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B75E27-E30C-AD44-92A2-4CFFA8B4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FC9DD9-3B95-4601-83F2-368B51E690E1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8" y="260648"/>
            <a:ext cx="6255706" cy="115212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The Economic Community of Central African 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4165" y="2792323"/>
            <a:ext cx="3978275" cy="2940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100" b="1" dirty="0">
                <a:solidFill>
                  <a:schemeClr val="tx1">
                    <a:lumMod val="75000"/>
                  </a:schemeClr>
                </a:solidFill>
              </a:rPr>
              <a:t>The Economic Community of Central African States - an Economic Community of the African Union for promotion of regional economic co-operation in Central Africa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17C23D8-DEFA-1347-B177-E6AA0AF7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5808BE-711C-2143-ABBE-126A9041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537217"/>
            <a:ext cx="3456310" cy="352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188641"/>
            <a:ext cx="6336704" cy="1152127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West African Economic and Monetary Union (WAEMU)</a:t>
            </a:r>
            <a:r>
              <a:rPr lang="en-GB" sz="3600" dirty="0">
                <a:latin typeface="Helvetica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3928" y="2753335"/>
            <a:ext cx="4266307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tx1">
                    <a:lumMod val="75000"/>
                  </a:schemeClr>
                </a:solidFill>
              </a:rPr>
              <a:t>The West African Economic and Monetary Union (WAEMU) – 8 French-speaking, states within the ECOWAS which share a customs union and currency union - the CFA franc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01DB69A-8FE4-4046-8793-9DA53B32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6D5049-FDE8-A74F-934A-2752BCC4C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3" r="20566"/>
          <a:stretch/>
        </p:blipFill>
        <p:spPr>
          <a:xfrm>
            <a:off x="780425" y="2578735"/>
            <a:ext cx="2733616" cy="31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6655092" cy="1296144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Regional Economic Communities (RECs)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412" y="2276872"/>
            <a:ext cx="4237176" cy="41001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51B963-BF15-514C-ACF9-EF7E27B4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552728" cy="1008112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Further about RECs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333" y="2276998"/>
            <a:ext cx="5343333" cy="40702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0CBB93E-5C4B-714E-B3CD-5B720626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6624735" cy="143363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REC Markets: from SMEs to large corporates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120" y="2060848"/>
            <a:ext cx="8370763" cy="453204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75000"/>
                  </a:schemeClr>
                </a:solidFill>
              </a:rPr>
              <a:t>Do SMEs grow?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75000"/>
                  </a:schemeClr>
                </a:solidFill>
              </a:rPr>
              <a:t>Regional and global value chains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75000"/>
                  </a:schemeClr>
                </a:solidFill>
              </a:rPr>
              <a:t>Large corporates – Pan African cross border banks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75000"/>
                  </a:schemeClr>
                </a:solidFill>
              </a:rPr>
              <a:t>Survey of SMEs in Africa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1DBFAF-8353-C847-A7E7-951C342C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662" y="116632"/>
            <a:ext cx="6370570" cy="122413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RECS, SMEs and Business in Africa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1196752"/>
            <a:ext cx="9001000" cy="56612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9C1C5D8-7CDF-2643-9183-043080D4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6696744" cy="136815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Innovative financing of SMEs (1)</a:t>
            </a:r>
            <a:endParaRPr lang="en-GB" sz="3600" dirty="0">
              <a:solidFill>
                <a:srgbClr val="7030A0"/>
              </a:solidFill>
              <a:latin typeface="Helvetic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6" y="1484784"/>
            <a:ext cx="8928990" cy="525658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SMEs and the Valley of Death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SMEs access to finance </a:t>
            </a:r>
            <a:r>
              <a:rPr lang="en-GB" sz="2400" dirty="0" smtClean="0">
                <a:solidFill>
                  <a:schemeClr val="tx1">
                    <a:lumMod val="75000"/>
                  </a:schemeClr>
                </a:solidFill>
              </a:rPr>
              <a:t>is a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mega problem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Financial inclusion – 4 main dimensions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Making credit from banks and other intermediaries that provide debt finance more widely accessible calls for two complementary approaches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Transactional lending, whether based on assets or on automated credit appraisal such as credit registries is clearly the way forward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Innovation in the banking sector, to boost firms’ access to finance - investing in new technologies to improve customer risk-assessment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BC5F81-1E6D-2C4A-AAAE-30A3116B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260648"/>
            <a:ext cx="6696744" cy="1152127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Innovative financing of SMEs (2)</a:t>
            </a:r>
            <a:endParaRPr lang="en-GB" sz="3600" dirty="0">
              <a:latin typeface="Helvetic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16283"/>
            <a:ext cx="8964488" cy="51250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The financing of SMEs can go beyond the banking sector and include all financial institutions including development banks.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Development banks: Loans and new financial products for small businesses in their own markets, plus technology and technical assistance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>
                    <a:lumMod val="75000"/>
                  </a:schemeClr>
                </a:solidFill>
              </a:rPr>
              <a:t>AfDB</a:t>
            </a: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 and EBRD: Local financial institutions and private equity funds, sharing the risk of financing SMEs; access to long-term financing for medium-sized enterprises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Foreign investors important here: Providing finance, coaching and business advice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Joint venture is another alternative to traditional bank financing; examples: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GSK has created a strategic partnership with Aspen Pharma under which Aspen manufactures and distributes many of GSK’s products in the region. GSK owns 18.5% equity stake in Aspen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Tanzania Railways Limited which initiated a joint venture with an Indian firm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</a:schemeClr>
                </a:solidFill>
              </a:rPr>
              <a:t>Lessons: (1) Works; (2) the success of such a partnership should take into account the cultural difference between the partners involved in the joint venture</a:t>
            </a:r>
          </a:p>
          <a:p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628260-2CD6-AA4A-A363-2BEDE5BE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6419966" cy="1008112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Conclusion and take-</a:t>
            </a:r>
            <a:r>
              <a:rPr lang="en-GB" sz="3600" b="1" dirty="0" err="1">
                <a:solidFill>
                  <a:srgbClr val="7030A0"/>
                </a:solidFill>
                <a:latin typeface="Helvetica" pitchFamily="2" charset="0"/>
              </a:rPr>
              <a:t>aways</a:t>
            </a:r>
            <a:endParaRPr lang="en-GB" sz="3600" b="1" dirty="0">
              <a:solidFill>
                <a:srgbClr val="7030A0"/>
              </a:solidFill>
              <a:latin typeface="Helvetica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12568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Revisit the 5 main messages of this session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Regional integration provides opportunities for SMEs to metamorphose into continental and global businesses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Greater opportunities for global networks, foreign investments and business partnerships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6CCB5C-E9D7-7846-A71C-FEC57B88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936" y="2277815"/>
            <a:ext cx="936030" cy="719137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21880"/>
            <a:ext cx="9144000" cy="3263504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</a:schemeClr>
                </a:solidFill>
              </a:rPr>
              <a:t>Thank you.</a:t>
            </a:r>
          </a:p>
          <a:p>
            <a:pPr algn="ctr"/>
            <a:endParaRPr lang="en-GB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GB" sz="2400" b="1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GB" sz="2400" b="1" dirty="0">
                <a:solidFill>
                  <a:schemeClr val="tx1">
                    <a:lumMod val="75000"/>
                  </a:schemeClr>
                </a:solidFill>
              </a:rPr>
              <a:t>Q&amp;A</a:t>
            </a:r>
          </a:p>
          <a:p>
            <a:pPr algn="ctr"/>
            <a:endParaRPr lang="en-GB" sz="2400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endParaRPr lang="en-GB" sz="24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/>
            <a:r>
              <a:rPr lang="en-GB" sz="2250" dirty="0">
                <a:solidFill>
                  <a:schemeClr val="tx1">
                    <a:lumMod val="75000"/>
                  </a:schemeClr>
                </a:solidFill>
              </a:rPr>
              <a:t>SOAS Centre for Global Finance: </a:t>
            </a:r>
            <a:r>
              <a:rPr lang="en-GB" sz="225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https://www.centreforglobalfinance.org/</a:t>
            </a:r>
            <a:endParaRPr lang="en-GB" sz="2250" dirty="0">
              <a:solidFill>
                <a:srgbClr val="0070C0"/>
              </a:solidFill>
            </a:endParaRPr>
          </a:p>
          <a:p>
            <a:pPr algn="ctr"/>
            <a:endParaRPr lang="en-GB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6740CC-0822-794F-9B20-85CC280E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3817"/>
            <a:ext cx="6696744" cy="1206951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What are the 5 main messages </a:t>
            </a: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/>
            </a:r>
            <a:b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</a:b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>of </a:t>
            </a:r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this session?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78822"/>
            <a:ext cx="8928992" cy="5042666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Economic integration, through the private sector (SMEs)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, is a game changer: Great potential for transforming Africa into a global trading competitor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The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de-fragmenting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of Africa, through regional economic integration, has to be both in: (a) </a:t>
            </a:r>
            <a:r>
              <a:rPr lang="en-GB" sz="2400" dirty="0">
                <a:solidFill>
                  <a:srgbClr val="FF0000"/>
                </a:solidFill>
              </a:rPr>
              <a:t>goods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; and (b) </a:t>
            </a:r>
            <a:r>
              <a:rPr lang="en-GB" sz="2400" dirty="0">
                <a:solidFill>
                  <a:srgbClr val="FF0000"/>
                </a:solidFill>
              </a:rPr>
              <a:t>services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The private sector will drive the </a:t>
            </a:r>
            <a:r>
              <a:rPr lang="en-GB" sz="2400" dirty="0">
                <a:solidFill>
                  <a:srgbClr val="FF0000"/>
                </a:solidFill>
              </a:rPr>
              <a:t>African Continental Free Trade Area Agreement (</a:t>
            </a:r>
            <a:r>
              <a:rPr lang="en-GB" sz="2400" dirty="0" err="1">
                <a:solidFill>
                  <a:srgbClr val="FF0000"/>
                </a:solidFill>
              </a:rPr>
              <a:t>AfCFTA</a:t>
            </a:r>
            <a:r>
              <a:rPr lang="en-GB" sz="2400" dirty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‘</a:t>
            </a:r>
            <a:r>
              <a:rPr lang="en-GB" sz="2400" dirty="0">
                <a:solidFill>
                  <a:srgbClr val="FF0000"/>
                </a:solidFill>
              </a:rPr>
              <a:t>Factory Africa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’: Network SMES to global and regional value chains</a:t>
            </a:r>
          </a:p>
          <a:p>
            <a:pPr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Innovative financing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of </a:t>
            </a:r>
            <a:r>
              <a:rPr lang="en-GB" sz="2400" dirty="0" smtClean="0">
                <a:solidFill>
                  <a:schemeClr val="tx1">
                    <a:lumMod val="75000"/>
                  </a:schemeClr>
                </a:solidFill>
              </a:rPr>
              <a:t>SMES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and the private sector is the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189916-4241-C546-B767-F6D367A3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6624736" cy="1224136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</a:rPr>
              <a:t>‘Factory Africa’ – The </a:t>
            </a:r>
            <a:r>
              <a:rPr lang="en-GB" sz="3600" b="1" dirty="0" err="1">
                <a:solidFill>
                  <a:srgbClr val="7030A0"/>
                </a:solidFill>
              </a:rPr>
              <a:t>AfCFTA</a:t>
            </a:r>
            <a:r>
              <a:rPr lang="en-GB" sz="3600" b="1" dirty="0">
                <a:solidFill>
                  <a:srgbClr val="7030A0"/>
                </a:solidFill>
              </a:rPr>
              <a:t>  – ‘Made in Africa’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484784"/>
            <a:ext cx="8928991" cy="53285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The African Continental Free Trade Area (</a:t>
            </a:r>
            <a:r>
              <a:rPr lang="en-GB" sz="2400" dirty="0" err="1">
                <a:solidFill>
                  <a:schemeClr val="tx1">
                    <a:lumMod val="75000"/>
                  </a:schemeClr>
                </a:solidFill>
              </a:rPr>
              <a:t>AfCFTA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) will de-fragment Africa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Formed in March 2018, </a:t>
            </a:r>
            <a:r>
              <a:rPr lang="en-GB" sz="2400" dirty="0">
                <a:solidFill>
                  <a:srgbClr val="FF0000"/>
                </a:solidFill>
              </a:rPr>
              <a:t>44 African </a:t>
            </a:r>
            <a:r>
              <a:rPr lang="en-GB" sz="2400" dirty="0" err="1">
                <a:solidFill>
                  <a:srgbClr val="FF0000"/>
                </a:solidFill>
              </a:rPr>
              <a:t>HoS</a:t>
            </a:r>
            <a:r>
              <a:rPr lang="en-GB" sz="2400" dirty="0">
                <a:solidFill>
                  <a:srgbClr val="FF0000"/>
                </a:solidFill>
              </a:rPr>
              <a:t> signed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the </a:t>
            </a:r>
            <a:r>
              <a:rPr lang="en-GB" sz="2400" dirty="0" err="1">
                <a:solidFill>
                  <a:schemeClr val="tx1">
                    <a:lumMod val="75000"/>
                  </a:schemeClr>
                </a:solidFill>
              </a:rPr>
              <a:t>AfCFTA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 - a single continental market for goods and services, with free capital mobility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In July, </a:t>
            </a:r>
            <a:r>
              <a:rPr lang="en-GB" sz="2400" dirty="0">
                <a:solidFill>
                  <a:srgbClr val="FF0000"/>
                </a:solidFill>
              </a:rPr>
              <a:t>5 additional countries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, including South Africa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The </a:t>
            </a:r>
            <a:r>
              <a:rPr lang="en-GB" sz="2400" dirty="0" err="1">
                <a:solidFill>
                  <a:schemeClr val="tx1">
                    <a:lumMod val="75000"/>
                  </a:schemeClr>
                </a:solidFill>
              </a:rPr>
              <a:t>AfCFTA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 has been ratified by 7 countries; pending - the parliaments of at least 22 countries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‘</a:t>
            </a:r>
            <a:r>
              <a:rPr lang="en-GB" sz="2400" dirty="0">
                <a:solidFill>
                  <a:srgbClr val="FF0000"/>
                </a:solidFill>
              </a:rPr>
              <a:t>Factory Africa</a:t>
            </a:r>
            <a:r>
              <a:rPr lang="en-GB" sz="2400" dirty="0"/>
              <a:t>’ </a:t>
            </a:r>
            <a:r>
              <a:rPr lang="en-GB" sz="2400" dirty="0">
                <a:solidFill>
                  <a:schemeClr val="tx1">
                    <a:lumMod val="75000"/>
                  </a:schemeClr>
                </a:solidFill>
              </a:rPr>
              <a:t>- the networking of Africa-based factories and production chains to global value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E35205-2709-194D-A59C-A95019D4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17" y="320325"/>
            <a:ext cx="8540151" cy="948435"/>
          </a:xfrm>
        </p:spPr>
        <p:txBody>
          <a:bodyPr/>
          <a:lstStyle/>
          <a:p>
            <a:r>
              <a:rPr lang="en-GB" sz="3600" b="1" dirty="0" err="1" smtClean="0">
                <a:solidFill>
                  <a:srgbClr val="7030A0"/>
                </a:solidFill>
                <a:latin typeface="Helvetica" pitchFamily="2" charset="0"/>
              </a:rPr>
              <a:t>AfCFTA</a:t>
            </a:r>
            <a:endParaRPr lang="en-GB" sz="2400" b="1" i="1" dirty="0">
              <a:latin typeface="Helvetica" pitchFamily="2" charset="0"/>
            </a:endParaRPr>
          </a:p>
        </p:txBody>
      </p:sp>
      <p:pic>
        <p:nvPicPr>
          <p:cNvPr id="1026" name="Picture 2" descr="AfricanContinentalFreeTradeArea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1845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0413" y="6408222"/>
            <a:ext cx="8736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From: </a:t>
            </a:r>
            <a:r>
              <a:rPr lang="en-GB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https://commons.wikimedia.org/w/index.php?curid=67754495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1502FB7-FDCC-434E-B6FE-80B99078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E88524-A871-574A-BA50-C67D7756AA95}"/>
              </a:ext>
            </a:extLst>
          </p:cNvPr>
          <p:cNvSpPr/>
          <p:nvPr/>
        </p:nvSpPr>
        <p:spPr>
          <a:xfrm>
            <a:off x="5580112" y="2276872"/>
            <a:ext cx="3125144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chemeClr val="tx1">
                    <a:lumMod val="75000"/>
                  </a:schemeClr>
                </a:solidFill>
              </a:rPr>
              <a:t>Dark green – ratifying parties</a:t>
            </a:r>
          </a:p>
          <a:p>
            <a:pPr marL="342000" indent="-3420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chemeClr val="tx1">
                    <a:lumMod val="75000"/>
                  </a:schemeClr>
                </a:solidFill>
              </a:rPr>
              <a:t>Light green – signed March 2018, not ratified; </a:t>
            </a:r>
          </a:p>
          <a:p>
            <a:pPr marL="342000" indent="-3420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chemeClr val="tx1">
                    <a:lumMod val="75000"/>
                  </a:schemeClr>
                </a:solidFill>
              </a:rPr>
              <a:t>Very light green – signed later, not ratified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6696744" cy="1224136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African Regional </a:t>
            </a: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>Integration</a:t>
            </a:r>
            <a:b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</a:b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> </a:t>
            </a:r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– the </a:t>
            </a:r>
            <a:r>
              <a:rPr lang="en-GB" sz="3600" b="1" dirty="0" err="1">
                <a:solidFill>
                  <a:srgbClr val="7030A0"/>
                </a:solidFill>
                <a:latin typeface="Helvetica" pitchFamily="2" charset="0"/>
              </a:rPr>
              <a:t>AfCFTA</a:t>
            </a:r>
            <a:endParaRPr lang="en-GB" sz="3600" b="1" dirty="0">
              <a:solidFill>
                <a:srgbClr val="7030A0"/>
              </a:solidFill>
              <a:latin typeface="Helvetica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65A7A54-BAAF-D349-BA31-DDEBB998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E41065-7611-7E4C-B2BC-C3E6A193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5" b="13084"/>
          <a:stretch/>
        </p:blipFill>
        <p:spPr>
          <a:xfrm>
            <a:off x="2411760" y="2141971"/>
            <a:ext cx="3835811" cy="42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6624736" cy="115212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The Common Market for Eastern and Southern Africa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0" y="2492896"/>
            <a:ext cx="4338315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COMESA is a free trade area with 21 member states, from Tunisia to Eswatini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Lusaka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</a:schemeClr>
                </a:solidFill>
              </a:rPr>
              <a:t>COMESA was formed in December 1994 replacing the Preferential Trade Area, found in 1981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CFA797-B3BB-8B48-AA7E-3456094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34FC10-BDC5-BE47-AF8E-80A515B06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095" y1="48479" x2="25095" y2="484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512" y="1772817"/>
            <a:ext cx="468044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3"/>
            <a:ext cx="9144000" cy="122413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Economic Community of </a:t>
            </a: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/>
            </a:r>
            <a:b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</a:br>
            <a:r>
              <a:rPr lang="en-GB" sz="3600" b="1" dirty="0" smtClean="0">
                <a:solidFill>
                  <a:srgbClr val="7030A0"/>
                </a:solidFill>
                <a:latin typeface="Helvetica" pitchFamily="2" charset="0"/>
              </a:rPr>
              <a:t>West </a:t>
            </a:r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African States(ECOWAS)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6099" y="2456218"/>
            <a:ext cx="376225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spcAft>
                <a:spcPts val="1500"/>
              </a:spcAft>
            </a:pPr>
            <a:r>
              <a:rPr lang="en-GB" sz="2000" b="1" dirty="0">
                <a:solidFill>
                  <a:schemeClr val="tx1">
                    <a:lumMod val="75000"/>
                  </a:schemeClr>
                </a:solidFill>
              </a:rPr>
              <a:t>The Economic Community of West African States (ECOWAS), is a regional political and economic union of 15 countries located in West Africa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CBCA353-4AAA-AF41-A025-D66DE177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6271C8-B100-3F4E-9E70-36F6CF204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9" r="19363"/>
          <a:stretch/>
        </p:blipFill>
        <p:spPr>
          <a:xfrm>
            <a:off x="755650" y="2560638"/>
            <a:ext cx="3474666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49" y="116632"/>
            <a:ext cx="6399283" cy="115212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The East African Community (EAC)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2080" y="2508663"/>
            <a:ext cx="3402658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tx1">
                    <a:lumMod val="75000"/>
                  </a:schemeClr>
                </a:solidFill>
              </a:rPr>
              <a:t>The EAC is an intergovernmental organization composed of 6 countries in the African Great Lakes region: Burundi, Kenya, Rwanda, South Sudan, Tanzania, and Uganda.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6FD7EC3-46C2-8444-ABC0-1EDE3256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AE2AD-0B5F-2A46-8AE1-2F848BA5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04864"/>
            <a:ext cx="468052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96" y="332656"/>
            <a:ext cx="6414228" cy="1008112"/>
          </a:xfrm>
        </p:spPr>
        <p:txBody>
          <a:bodyPr/>
          <a:lstStyle/>
          <a:p>
            <a:r>
              <a:rPr lang="en-GB" sz="3600" b="1" dirty="0">
                <a:solidFill>
                  <a:srgbClr val="7030A0"/>
                </a:solidFill>
                <a:latin typeface="Helvetica" pitchFamily="2" charset="0"/>
              </a:rPr>
              <a:t>African Union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E0419E-E6D2-3B41-9D1A-14C13AC1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23283-8C2A-49AA-99E1-25D3FCA8D6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CD1652-C1A8-6B43-88B2-991B27E5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" y="2204864"/>
            <a:ext cx="7794625" cy="37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ground bullet slide">
  <a:themeElements>
    <a:clrScheme name="Background bullet slide 1">
      <a:dk1>
        <a:srgbClr val="69696C"/>
      </a:dk1>
      <a:lt1>
        <a:srgbClr val="FFFFFF"/>
      </a:lt1>
      <a:dk2>
        <a:srgbClr val="69696C"/>
      </a:dk2>
      <a:lt2>
        <a:srgbClr val="69696C"/>
      </a:lt2>
      <a:accent1>
        <a:srgbClr val="69696C"/>
      </a:accent1>
      <a:accent2>
        <a:srgbClr val="F2AB00"/>
      </a:accent2>
      <a:accent3>
        <a:srgbClr val="FFFFFF"/>
      </a:accent3>
      <a:accent4>
        <a:srgbClr val="59595B"/>
      </a:accent4>
      <a:accent5>
        <a:srgbClr val="B9B9BA"/>
      </a:accent5>
      <a:accent6>
        <a:srgbClr val="DB9B00"/>
      </a:accent6>
      <a:hlink>
        <a:srgbClr val="E8E0D3"/>
      </a:hlink>
      <a:folHlink>
        <a:srgbClr val="69696C"/>
      </a:folHlink>
    </a:clrScheme>
    <a:fontScheme name="Background bullet slid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ackground bullet slide 1">
        <a:dk1>
          <a:srgbClr val="69696C"/>
        </a:dk1>
        <a:lt1>
          <a:srgbClr val="FFFFFF"/>
        </a:lt1>
        <a:dk2>
          <a:srgbClr val="69696C"/>
        </a:dk2>
        <a:lt2>
          <a:srgbClr val="69696C"/>
        </a:lt2>
        <a:accent1>
          <a:srgbClr val="69696C"/>
        </a:accent1>
        <a:accent2>
          <a:srgbClr val="F2AB00"/>
        </a:accent2>
        <a:accent3>
          <a:srgbClr val="FFFFFF"/>
        </a:accent3>
        <a:accent4>
          <a:srgbClr val="59595B"/>
        </a:accent4>
        <a:accent5>
          <a:srgbClr val="B9B9BA"/>
        </a:accent5>
        <a:accent6>
          <a:srgbClr val="DB9B00"/>
        </a:accent6>
        <a:hlink>
          <a:srgbClr val="E8E0D3"/>
        </a:hlink>
        <a:folHlink>
          <a:srgbClr val="6969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background bullet slide">
  <a:themeElements>
    <a:clrScheme name="White background bullet slide 1">
      <a:dk1>
        <a:srgbClr val="69696C"/>
      </a:dk1>
      <a:lt1>
        <a:srgbClr val="FFFFFF"/>
      </a:lt1>
      <a:dk2>
        <a:srgbClr val="69696C"/>
      </a:dk2>
      <a:lt2>
        <a:srgbClr val="69696C"/>
      </a:lt2>
      <a:accent1>
        <a:srgbClr val="69696C"/>
      </a:accent1>
      <a:accent2>
        <a:srgbClr val="F2AB00"/>
      </a:accent2>
      <a:accent3>
        <a:srgbClr val="FFFFFF"/>
      </a:accent3>
      <a:accent4>
        <a:srgbClr val="59595B"/>
      </a:accent4>
      <a:accent5>
        <a:srgbClr val="B9B9BA"/>
      </a:accent5>
      <a:accent6>
        <a:srgbClr val="DB9B00"/>
      </a:accent6>
      <a:hlink>
        <a:srgbClr val="E8E0D3"/>
      </a:hlink>
      <a:folHlink>
        <a:srgbClr val="69696C"/>
      </a:folHlink>
    </a:clrScheme>
    <a:fontScheme name="White background bullet slid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hite background bullet slide 1">
        <a:dk1>
          <a:srgbClr val="69696C"/>
        </a:dk1>
        <a:lt1>
          <a:srgbClr val="FFFFFF"/>
        </a:lt1>
        <a:dk2>
          <a:srgbClr val="69696C"/>
        </a:dk2>
        <a:lt2>
          <a:srgbClr val="69696C"/>
        </a:lt2>
        <a:accent1>
          <a:srgbClr val="69696C"/>
        </a:accent1>
        <a:accent2>
          <a:srgbClr val="F2AB00"/>
        </a:accent2>
        <a:accent3>
          <a:srgbClr val="FFFFFF"/>
        </a:accent3>
        <a:accent4>
          <a:srgbClr val="59595B"/>
        </a:accent4>
        <a:accent5>
          <a:srgbClr val="B9B9BA"/>
        </a:accent5>
        <a:accent6>
          <a:srgbClr val="DB9B00"/>
        </a:accent6>
        <a:hlink>
          <a:srgbClr val="E8E0D3"/>
        </a:hlink>
        <a:folHlink>
          <a:srgbClr val="6969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522E5AE8CB4C48AEE2E5F929297B04" ma:contentTypeVersion="5" ma:contentTypeDescription="Create a new document." ma:contentTypeScope="" ma:versionID="e90cdd1f6f52f809d350da74ca55c179">
  <xsd:schema xmlns:xsd="http://www.w3.org/2001/XMLSchema" xmlns:xs="http://www.w3.org/2001/XMLSchema" xmlns:p="http://schemas.microsoft.com/office/2006/metadata/properties" xmlns:ns1="http://schemas.microsoft.com/sharepoint/v3" xmlns:ns2="13361f3d-cc06-41cd-bb20-5e0cbcf2ca7a" xmlns:ns3="bd9bf491-dd5d-41eb-a807-8ebcff2f3f81" targetNamespace="http://schemas.microsoft.com/office/2006/metadata/properties" ma:root="true" ma:fieldsID="5f1ff6728a74fd253a78666e17959336" ns1:_="" ns2:_="" ns3:_="">
    <xsd:import namespace="http://schemas.microsoft.com/sharepoint/v3"/>
    <xsd:import namespace="13361f3d-cc06-41cd-bb20-5e0cbcf2ca7a"/>
    <xsd:import namespace="bd9bf491-dd5d-41eb-a807-8ebcff2f3f8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61f3d-cc06-41cd-bb20-5e0cbcf2c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bf491-dd5d-41eb-a807-8ebcff2f3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13361f3d-cc06-41cd-bb20-5e0cbcf2ca7a">
      <UserInfo>
        <DisplayName>Paul Kaletsch</DisplayName>
        <AccountId>8559</AccountId>
        <AccountType/>
      </UserInfo>
      <UserInfo>
        <DisplayName>Elizabeth Munro</DisplayName>
        <AccountId>3204</AccountId>
        <AccountType/>
      </UserInfo>
      <UserInfo>
        <DisplayName>Samantha Goodchild</DisplayName>
        <AccountId>1128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B1EF92D-247D-4D36-B9D0-C50E56DE59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3361f3d-cc06-41cd-bb20-5e0cbcf2ca7a"/>
    <ds:schemaRef ds:uri="bd9bf491-dd5d-41eb-a807-8ebcff2f3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4F328B-066C-4484-8AF2-9017780FCB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FF2507-AD8B-4C9B-80FC-4F5AC56D95E3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bd9bf491-dd5d-41eb-a807-8ebcff2f3f81"/>
    <ds:schemaRef ds:uri="13361f3d-cc06-41cd-bb20-5e0cbcf2ca7a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SOAS University of London.pot</Template>
  <TotalTime>22825</TotalTime>
  <Words>783</Words>
  <Application>Microsoft Office PowerPoint</Application>
  <PresentationFormat>On-screen Show (4:3)</PresentationFormat>
  <Paragraphs>100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Helvetica</vt:lpstr>
      <vt:lpstr>Background bullet slide</vt:lpstr>
      <vt:lpstr>White background bullet slide</vt:lpstr>
      <vt:lpstr>Regional Economic Cooperation: Impact on SMEs - Africa  </vt:lpstr>
      <vt:lpstr>What are the 5 main messages  of this session?</vt:lpstr>
      <vt:lpstr>‘Factory Africa’ – The AfCFTA  – ‘Made in Africa’</vt:lpstr>
      <vt:lpstr>AfCFTA</vt:lpstr>
      <vt:lpstr>African Regional Integration  – the AfCFTA</vt:lpstr>
      <vt:lpstr>The Common Market for Eastern and Southern Africa</vt:lpstr>
      <vt:lpstr>Economic Community of  West African States(ECOWAS)</vt:lpstr>
      <vt:lpstr>The East African Community (EAC)</vt:lpstr>
      <vt:lpstr>African Union</vt:lpstr>
      <vt:lpstr>The Economic Community of Central African States</vt:lpstr>
      <vt:lpstr>West African Economic and Monetary Union (WAEMU) </vt:lpstr>
      <vt:lpstr>Regional Economic Communities (RECs)</vt:lpstr>
      <vt:lpstr>Further about RECs</vt:lpstr>
      <vt:lpstr>REC Markets: from SMEs to large corporates</vt:lpstr>
      <vt:lpstr>RECS, SMEs and Business in Africa</vt:lpstr>
      <vt:lpstr>Innovative financing of SMEs (1)</vt:lpstr>
      <vt:lpstr>Innovative financing of SMEs (2)</vt:lpstr>
      <vt:lpstr>Conclusion and take-aways</vt:lpstr>
      <vt:lpstr>End</vt:lpstr>
    </vt:vector>
  </TitlesOfParts>
  <Company>Mediasterling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SOAS University of London PowerPoint</dc:title>
  <dc:creator>Mediasterling Ltd</dc:creator>
  <dc:description>Built by: www.mediasterling.com</dc:description>
  <cp:lastModifiedBy>Victor Murinde</cp:lastModifiedBy>
  <cp:revision>125</cp:revision>
  <cp:lastPrinted>2013-11-12T10:09:14Z</cp:lastPrinted>
  <dcterms:created xsi:type="dcterms:W3CDTF">2014-06-26T09:18:27Z</dcterms:created>
  <dcterms:modified xsi:type="dcterms:W3CDTF">2020-03-30T15:27:33Z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">
    <vt:lpwstr>v.1.1</vt:lpwstr>
  </property>
  <property fmtid="{D5CDD505-2E9C-101B-9397-08002B2CF9AE}" pid="3" name="ContentTypeId">
    <vt:lpwstr>0x01010080522E5AE8CB4C48AEE2E5F929297B04</vt:lpwstr>
  </property>
</Properties>
</file>