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50" r:id="rId4"/>
    <p:sldMasterId id="2147483651" r:id="rId5"/>
  </p:sldMasterIdLst>
  <p:notesMasterIdLst>
    <p:notesMasterId r:id="rId25"/>
  </p:notesMasterIdLst>
  <p:handoutMasterIdLst>
    <p:handoutMasterId r:id="rId26"/>
  </p:handoutMasterIdLst>
  <p:sldIdLst>
    <p:sldId id="256" r:id="rId6"/>
    <p:sldId id="286" r:id="rId7"/>
    <p:sldId id="287" r:id="rId8"/>
    <p:sldId id="284" r:id="rId9"/>
    <p:sldId id="270" r:id="rId10"/>
    <p:sldId id="285" r:id="rId11"/>
    <p:sldId id="288" r:id="rId12"/>
    <p:sldId id="276" r:id="rId13"/>
    <p:sldId id="275" r:id="rId14"/>
    <p:sldId id="277" r:id="rId15"/>
    <p:sldId id="278" r:id="rId16"/>
    <p:sldId id="281" r:id="rId17"/>
    <p:sldId id="282" r:id="rId18"/>
    <p:sldId id="283" r:id="rId19"/>
    <p:sldId id="289" r:id="rId20"/>
    <p:sldId id="279" r:id="rId21"/>
    <p:sldId id="280" r:id="rId22"/>
    <p:sldId id="273" r:id="rId23"/>
    <p:sldId id="274" r:id="rId24"/>
  </p:sldIdLst>
  <p:sldSz cx="9144000" cy="6858000" type="screen4x3"/>
  <p:notesSz cx="6794500" cy="9906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1613">
          <p15:clr>
            <a:srgbClr val="A4A3A4"/>
          </p15:clr>
        </p15:guide>
        <p15:guide id="2" orient="horz" pos="1131">
          <p15:clr>
            <a:srgbClr val="A4A3A4"/>
          </p15:clr>
        </p15:guide>
        <p15:guide id="3" pos="47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696C"/>
    <a:srgbClr val="F2A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7"/>
  </p:normalViewPr>
  <p:slideViewPr>
    <p:cSldViewPr snapToObjects="1">
      <p:cViewPr varScale="1">
        <p:scale>
          <a:sx n="84" d="100"/>
          <a:sy n="84" d="100"/>
        </p:scale>
        <p:origin x="1426" y="77"/>
      </p:cViewPr>
      <p:guideLst>
        <p:guide orient="horz" pos="1613"/>
        <p:guide orient="horz" pos="1131"/>
        <p:guide pos="479"/>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4813"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28" tIns="45714" rIns="91428" bIns="45714" numCol="1" anchor="t" anchorCtr="0" compatLnSpc="1">
            <a:prstTxWarp prst="textNoShape">
              <a:avLst/>
            </a:prstTxWarp>
          </a:bodyPr>
          <a:lstStyle>
            <a:lvl1pPr defTabSz="914580">
              <a:defRPr sz="1200" smtClean="0">
                <a:latin typeface="Arial" charset="0"/>
              </a:defRPr>
            </a:lvl1pPr>
          </a:lstStyle>
          <a:p>
            <a:pPr>
              <a:defRPr/>
            </a:pPr>
            <a:endParaRPr lang="en-GB"/>
          </a:p>
        </p:txBody>
      </p:sp>
      <p:sp>
        <p:nvSpPr>
          <p:cNvPr id="6147" name="Rectangle 3"/>
          <p:cNvSpPr>
            <a:spLocks noGrp="1" noChangeArrowheads="1"/>
          </p:cNvSpPr>
          <p:nvPr>
            <p:ph type="dt" sz="quarter" idx="1"/>
          </p:nvPr>
        </p:nvSpPr>
        <p:spPr bwMode="auto">
          <a:xfrm>
            <a:off x="3848100" y="0"/>
            <a:ext cx="2944813"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28" tIns="45714" rIns="91428" bIns="45714" numCol="1" anchor="t" anchorCtr="0" compatLnSpc="1">
            <a:prstTxWarp prst="textNoShape">
              <a:avLst/>
            </a:prstTxWarp>
          </a:bodyPr>
          <a:lstStyle>
            <a:lvl1pPr algn="r" defTabSz="914580">
              <a:defRPr sz="1200" smtClean="0">
                <a:latin typeface="Arial" charset="0"/>
              </a:defRPr>
            </a:lvl1pPr>
          </a:lstStyle>
          <a:p>
            <a:pPr>
              <a:defRPr/>
            </a:pPr>
            <a:endParaRPr lang="en-GB"/>
          </a:p>
        </p:txBody>
      </p:sp>
      <p:sp>
        <p:nvSpPr>
          <p:cNvPr id="6148" name="Rectangle 4"/>
          <p:cNvSpPr>
            <a:spLocks noGrp="1" noChangeArrowheads="1"/>
          </p:cNvSpPr>
          <p:nvPr>
            <p:ph type="ftr" sz="quarter" idx="2"/>
          </p:nvPr>
        </p:nvSpPr>
        <p:spPr bwMode="auto">
          <a:xfrm>
            <a:off x="0" y="9407525"/>
            <a:ext cx="2944813"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28" tIns="45714" rIns="91428" bIns="45714" numCol="1" anchor="b" anchorCtr="0" compatLnSpc="1">
            <a:prstTxWarp prst="textNoShape">
              <a:avLst/>
            </a:prstTxWarp>
          </a:bodyPr>
          <a:lstStyle>
            <a:lvl1pPr defTabSz="914580">
              <a:defRPr sz="1200" smtClean="0">
                <a:latin typeface="Arial" charset="0"/>
              </a:defRPr>
            </a:lvl1pPr>
          </a:lstStyle>
          <a:p>
            <a:pPr>
              <a:defRPr/>
            </a:pPr>
            <a:endParaRPr lang="en-GB"/>
          </a:p>
        </p:txBody>
      </p:sp>
      <p:sp>
        <p:nvSpPr>
          <p:cNvPr id="6149" name="Rectangle 5"/>
          <p:cNvSpPr>
            <a:spLocks noGrp="1" noChangeArrowheads="1"/>
          </p:cNvSpPr>
          <p:nvPr>
            <p:ph type="sldNum" sz="quarter" idx="3"/>
          </p:nvPr>
        </p:nvSpPr>
        <p:spPr bwMode="auto">
          <a:xfrm>
            <a:off x="3848100" y="9407525"/>
            <a:ext cx="2944813"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28" tIns="45714" rIns="91428" bIns="45714" numCol="1" anchor="b" anchorCtr="0" compatLnSpc="1">
            <a:prstTxWarp prst="textNoShape">
              <a:avLst/>
            </a:prstTxWarp>
          </a:bodyPr>
          <a:lstStyle>
            <a:lvl1pPr algn="r" defTabSz="914580">
              <a:defRPr sz="1200" smtClean="0">
                <a:latin typeface="Arial" charset="0"/>
              </a:defRPr>
            </a:lvl1pPr>
          </a:lstStyle>
          <a:p>
            <a:pPr>
              <a:defRPr/>
            </a:pPr>
            <a:fld id="{E9B8F7EA-897A-4B32-9A97-7E9579D125A1}" type="slidenum">
              <a:rPr lang="en-US"/>
              <a:pPr>
                <a:defRPr/>
              </a:pPr>
              <a:t>‹#›</a:t>
            </a:fld>
            <a:endParaRPr lang="en-US"/>
          </a:p>
        </p:txBody>
      </p:sp>
    </p:spTree>
    <p:extLst>
      <p:ext uri="{BB962C8B-B14F-4D97-AF65-F5344CB8AC3E}">
        <p14:creationId xmlns:p14="http://schemas.microsoft.com/office/powerpoint/2010/main" val="3546526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4813"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28" tIns="45714" rIns="91428" bIns="45714" numCol="1" anchor="t" anchorCtr="0" compatLnSpc="1">
            <a:prstTxWarp prst="textNoShape">
              <a:avLst/>
            </a:prstTxWarp>
          </a:bodyPr>
          <a:lstStyle>
            <a:lvl1pPr defTabSz="914580">
              <a:defRPr sz="1200" smtClean="0">
                <a:latin typeface="Arial" charset="0"/>
              </a:defRPr>
            </a:lvl1pPr>
          </a:lstStyle>
          <a:p>
            <a:pPr>
              <a:defRPr/>
            </a:pPr>
            <a:endParaRPr lang="en-GB"/>
          </a:p>
        </p:txBody>
      </p:sp>
      <p:sp>
        <p:nvSpPr>
          <p:cNvPr id="5123" name="Rectangle 3"/>
          <p:cNvSpPr>
            <a:spLocks noGrp="1" noChangeArrowheads="1"/>
          </p:cNvSpPr>
          <p:nvPr>
            <p:ph type="dt" idx="1"/>
          </p:nvPr>
        </p:nvSpPr>
        <p:spPr bwMode="auto">
          <a:xfrm>
            <a:off x="3848100" y="0"/>
            <a:ext cx="2944813"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28" tIns="45714" rIns="91428" bIns="45714" numCol="1" anchor="t" anchorCtr="0" compatLnSpc="1">
            <a:prstTxWarp prst="textNoShape">
              <a:avLst/>
            </a:prstTxWarp>
          </a:bodyPr>
          <a:lstStyle>
            <a:lvl1pPr algn="r" defTabSz="914580">
              <a:defRPr sz="1200" smtClean="0">
                <a:latin typeface="Arial" charset="0"/>
              </a:defRPr>
            </a:lvl1pPr>
          </a:lstStyle>
          <a:p>
            <a:pPr>
              <a:defRPr/>
            </a:pPr>
            <a:endParaRPr lang="en-GB"/>
          </a:p>
        </p:txBody>
      </p:sp>
      <p:sp>
        <p:nvSpPr>
          <p:cNvPr id="5124" name="Rectangle 4"/>
          <p:cNvSpPr>
            <a:spLocks noGrp="1" noRot="1" noChangeAspect="1" noChangeArrowheads="1" noTextEdit="1"/>
          </p:cNvSpPr>
          <p:nvPr>
            <p:ph type="sldImg" idx="2"/>
          </p:nvPr>
        </p:nvSpPr>
        <p:spPr bwMode="auto">
          <a:xfrm>
            <a:off x="920750" y="742950"/>
            <a:ext cx="4953000" cy="371475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5125" name="Rectangle 5"/>
          <p:cNvSpPr>
            <a:spLocks noGrp="1" noChangeArrowheads="1"/>
          </p:cNvSpPr>
          <p:nvPr>
            <p:ph type="body" sz="quarter" idx="3"/>
          </p:nvPr>
        </p:nvSpPr>
        <p:spPr bwMode="auto">
          <a:xfrm>
            <a:off x="679450" y="4705350"/>
            <a:ext cx="5435600" cy="445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28" tIns="45714" rIns="91428" bIns="4571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9407525"/>
            <a:ext cx="2944813"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28" tIns="45714" rIns="91428" bIns="45714" numCol="1" anchor="b" anchorCtr="0" compatLnSpc="1">
            <a:prstTxWarp prst="textNoShape">
              <a:avLst/>
            </a:prstTxWarp>
          </a:bodyPr>
          <a:lstStyle>
            <a:lvl1pPr defTabSz="914580">
              <a:defRPr sz="1200" smtClean="0">
                <a:latin typeface="Arial" charset="0"/>
              </a:defRPr>
            </a:lvl1pPr>
          </a:lstStyle>
          <a:p>
            <a:pPr>
              <a:defRPr/>
            </a:pPr>
            <a:endParaRPr lang="en-GB"/>
          </a:p>
        </p:txBody>
      </p:sp>
      <p:sp>
        <p:nvSpPr>
          <p:cNvPr id="5127" name="Rectangle 7"/>
          <p:cNvSpPr>
            <a:spLocks noGrp="1" noChangeArrowheads="1"/>
          </p:cNvSpPr>
          <p:nvPr>
            <p:ph type="sldNum" sz="quarter" idx="5"/>
          </p:nvPr>
        </p:nvSpPr>
        <p:spPr bwMode="auto">
          <a:xfrm>
            <a:off x="3848100" y="9407525"/>
            <a:ext cx="2944813"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28" tIns="45714" rIns="91428" bIns="45714" numCol="1" anchor="b" anchorCtr="0" compatLnSpc="1">
            <a:prstTxWarp prst="textNoShape">
              <a:avLst/>
            </a:prstTxWarp>
          </a:bodyPr>
          <a:lstStyle>
            <a:lvl1pPr algn="r" defTabSz="914580">
              <a:defRPr sz="1200" smtClean="0">
                <a:latin typeface="Arial" charset="0"/>
              </a:defRPr>
            </a:lvl1pPr>
          </a:lstStyle>
          <a:p>
            <a:pPr>
              <a:defRPr/>
            </a:pPr>
            <a:fld id="{5A3141FF-76B9-4D32-9E05-0972CCEF1325}" type="slidenum">
              <a:rPr lang="en-US"/>
              <a:pPr>
                <a:defRPr/>
              </a:pPr>
              <a:t>‹#›</a:t>
            </a:fld>
            <a:endParaRPr lang="en-US"/>
          </a:p>
        </p:txBody>
      </p:sp>
    </p:spTree>
    <p:extLst>
      <p:ext uri="{BB962C8B-B14F-4D97-AF65-F5344CB8AC3E}">
        <p14:creationId xmlns:p14="http://schemas.microsoft.com/office/powerpoint/2010/main" val="9530923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19"/>
          <p:cNvSpPr>
            <a:spLocks noGrp="1" noChangeArrowheads="1"/>
          </p:cNvSpPr>
          <p:nvPr>
            <p:ph type="ftr" sz="quarter" idx="11"/>
          </p:nvPr>
        </p:nvSpPr>
        <p:spPr>
          <a:ln/>
        </p:spPr>
        <p:txBody>
          <a:bodyPr/>
          <a:lstStyle>
            <a:lvl1pPr>
              <a:defRPr/>
            </a:lvl1pPr>
          </a:lstStyle>
          <a:p>
            <a:pPr>
              <a:defRPr/>
            </a:pPr>
            <a:endParaRPr lang="en-GB"/>
          </a:p>
        </p:txBody>
      </p:sp>
      <p:sp>
        <p:nvSpPr>
          <p:cNvPr id="6" name="Rectangle 20"/>
          <p:cNvSpPr>
            <a:spLocks noGrp="1" noChangeArrowheads="1"/>
          </p:cNvSpPr>
          <p:nvPr>
            <p:ph type="sldNum" sz="quarter" idx="12"/>
          </p:nvPr>
        </p:nvSpPr>
        <p:spPr>
          <a:ln/>
        </p:spPr>
        <p:txBody>
          <a:bodyPr/>
          <a:lstStyle>
            <a:lvl1pPr>
              <a:defRPr/>
            </a:lvl1pPr>
          </a:lstStyle>
          <a:p>
            <a:pPr>
              <a:defRPr/>
            </a:pPr>
            <a:fld id="{A1CB2C8F-0BF9-4C68-A0C4-26F2EF14D87F}" type="slidenum">
              <a:rPr lang="en-US"/>
              <a:pPr>
                <a:defRPr/>
              </a:pPr>
              <a:t>‹#›</a:t>
            </a:fld>
            <a:endParaRPr lang="en-US"/>
          </a:p>
        </p:txBody>
      </p:sp>
    </p:spTree>
    <p:extLst>
      <p:ext uri="{BB962C8B-B14F-4D97-AF65-F5344CB8AC3E}">
        <p14:creationId xmlns:p14="http://schemas.microsoft.com/office/powerpoint/2010/main" val="1248605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19"/>
          <p:cNvSpPr>
            <a:spLocks noGrp="1" noChangeArrowheads="1"/>
          </p:cNvSpPr>
          <p:nvPr>
            <p:ph type="ftr" sz="quarter" idx="11"/>
          </p:nvPr>
        </p:nvSpPr>
        <p:spPr>
          <a:ln/>
        </p:spPr>
        <p:txBody>
          <a:bodyPr/>
          <a:lstStyle>
            <a:lvl1pPr>
              <a:defRPr/>
            </a:lvl1pPr>
          </a:lstStyle>
          <a:p>
            <a:pPr>
              <a:defRPr/>
            </a:pPr>
            <a:endParaRPr lang="en-GB"/>
          </a:p>
        </p:txBody>
      </p:sp>
      <p:sp>
        <p:nvSpPr>
          <p:cNvPr id="6" name="Rectangle 20"/>
          <p:cNvSpPr>
            <a:spLocks noGrp="1" noChangeArrowheads="1"/>
          </p:cNvSpPr>
          <p:nvPr>
            <p:ph type="sldNum" sz="quarter" idx="12"/>
          </p:nvPr>
        </p:nvSpPr>
        <p:spPr>
          <a:ln/>
        </p:spPr>
        <p:txBody>
          <a:bodyPr/>
          <a:lstStyle>
            <a:lvl1pPr>
              <a:defRPr/>
            </a:lvl1pPr>
          </a:lstStyle>
          <a:p>
            <a:pPr>
              <a:defRPr/>
            </a:pPr>
            <a:fld id="{8E63F780-F294-450C-A469-5DD70B71AC2B}" type="slidenum">
              <a:rPr lang="en-US"/>
              <a:pPr>
                <a:defRPr/>
              </a:pPr>
              <a:t>‹#›</a:t>
            </a:fld>
            <a:endParaRPr lang="en-US"/>
          </a:p>
        </p:txBody>
      </p:sp>
    </p:spTree>
    <p:extLst>
      <p:ext uri="{BB962C8B-B14F-4D97-AF65-F5344CB8AC3E}">
        <p14:creationId xmlns:p14="http://schemas.microsoft.com/office/powerpoint/2010/main" val="1088460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450" y="1735138"/>
            <a:ext cx="2006600" cy="4297362"/>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755650" y="1735138"/>
            <a:ext cx="5867400" cy="4297362"/>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19"/>
          <p:cNvSpPr>
            <a:spLocks noGrp="1" noChangeArrowheads="1"/>
          </p:cNvSpPr>
          <p:nvPr>
            <p:ph type="ftr" sz="quarter" idx="11"/>
          </p:nvPr>
        </p:nvSpPr>
        <p:spPr>
          <a:ln/>
        </p:spPr>
        <p:txBody>
          <a:bodyPr/>
          <a:lstStyle>
            <a:lvl1pPr>
              <a:defRPr/>
            </a:lvl1pPr>
          </a:lstStyle>
          <a:p>
            <a:pPr>
              <a:defRPr/>
            </a:pPr>
            <a:endParaRPr lang="en-GB"/>
          </a:p>
        </p:txBody>
      </p:sp>
      <p:sp>
        <p:nvSpPr>
          <p:cNvPr id="6" name="Rectangle 20"/>
          <p:cNvSpPr>
            <a:spLocks noGrp="1" noChangeArrowheads="1"/>
          </p:cNvSpPr>
          <p:nvPr>
            <p:ph type="sldNum" sz="quarter" idx="12"/>
          </p:nvPr>
        </p:nvSpPr>
        <p:spPr>
          <a:ln/>
        </p:spPr>
        <p:txBody>
          <a:bodyPr/>
          <a:lstStyle>
            <a:lvl1pPr>
              <a:defRPr/>
            </a:lvl1pPr>
          </a:lstStyle>
          <a:p>
            <a:pPr>
              <a:defRPr/>
            </a:pPr>
            <a:fld id="{F3EC5A42-D24C-419F-AFC8-9729C09AD326}" type="slidenum">
              <a:rPr lang="en-US"/>
              <a:pPr>
                <a:defRPr/>
              </a:pPr>
              <a:t>‹#›</a:t>
            </a:fld>
            <a:endParaRPr lang="en-US"/>
          </a:p>
        </p:txBody>
      </p:sp>
    </p:spTree>
    <p:extLst>
      <p:ext uri="{BB962C8B-B14F-4D97-AF65-F5344CB8AC3E}">
        <p14:creationId xmlns:p14="http://schemas.microsoft.com/office/powerpoint/2010/main" val="2786441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4EFC9DD9-3B95-4601-83F2-368B51E690E1}" type="slidenum">
              <a:rPr lang="en-US"/>
              <a:pPr>
                <a:defRPr/>
              </a:pPr>
              <a:t>‹#›</a:t>
            </a:fld>
            <a:endParaRPr lang="en-US"/>
          </a:p>
        </p:txBody>
      </p:sp>
    </p:spTree>
    <p:extLst>
      <p:ext uri="{BB962C8B-B14F-4D97-AF65-F5344CB8AC3E}">
        <p14:creationId xmlns:p14="http://schemas.microsoft.com/office/powerpoint/2010/main" val="2593285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48F23283-8C2A-49AA-99E1-25D3FCA8D64B}" type="slidenum">
              <a:rPr lang="en-US"/>
              <a:pPr>
                <a:defRPr/>
              </a:pPr>
              <a:t>‹#›</a:t>
            </a:fld>
            <a:endParaRPr lang="en-US"/>
          </a:p>
        </p:txBody>
      </p:sp>
    </p:spTree>
    <p:extLst>
      <p:ext uri="{BB962C8B-B14F-4D97-AF65-F5344CB8AC3E}">
        <p14:creationId xmlns:p14="http://schemas.microsoft.com/office/powerpoint/2010/main" val="1768312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99310CD1-7ED4-4B36-A848-BA66FD89A291}" type="slidenum">
              <a:rPr lang="en-US"/>
              <a:pPr>
                <a:defRPr/>
              </a:pPr>
              <a:t>‹#›</a:t>
            </a:fld>
            <a:endParaRPr lang="en-US"/>
          </a:p>
        </p:txBody>
      </p:sp>
    </p:spTree>
    <p:extLst>
      <p:ext uri="{BB962C8B-B14F-4D97-AF65-F5344CB8AC3E}">
        <p14:creationId xmlns:p14="http://schemas.microsoft.com/office/powerpoint/2010/main" val="3015830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755650" y="2533650"/>
            <a:ext cx="3935413" cy="3527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843463" y="2533650"/>
            <a:ext cx="3937000" cy="3527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D2BB3E96-FB48-4600-ACAF-72B2EB3CDC67}" type="slidenum">
              <a:rPr lang="en-US"/>
              <a:pPr>
                <a:defRPr/>
              </a:pPr>
              <a:t>‹#›</a:t>
            </a:fld>
            <a:endParaRPr lang="en-US"/>
          </a:p>
        </p:txBody>
      </p:sp>
    </p:spTree>
    <p:extLst>
      <p:ext uri="{BB962C8B-B14F-4D97-AF65-F5344CB8AC3E}">
        <p14:creationId xmlns:p14="http://schemas.microsoft.com/office/powerpoint/2010/main" val="201613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GB"/>
          </a:p>
        </p:txBody>
      </p:sp>
      <p:sp>
        <p:nvSpPr>
          <p:cNvPr id="8" name="Rectangle 6"/>
          <p:cNvSpPr>
            <a:spLocks noGrp="1" noChangeArrowheads="1"/>
          </p:cNvSpPr>
          <p:nvPr>
            <p:ph type="ftr" sz="quarter" idx="11"/>
          </p:nvPr>
        </p:nvSpPr>
        <p:spPr>
          <a:ln/>
        </p:spPr>
        <p:txBody>
          <a:bodyPr/>
          <a:lstStyle>
            <a:lvl1pPr>
              <a:defRPr/>
            </a:lvl1pPr>
          </a:lstStyle>
          <a:p>
            <a:pPr>
              <a:defRPr/>
            </a:pPr>
            <a:endParaRPr lang="en-GB"/>
          </a:p>
        </p:txBody>
      </p:sp>
      <p:sp>
        <p:nvSpPr>
          <p:cNvPr id="9" name="Rectangle 7"/>
          <p:cNvSpPr>
            <a:spLocks noGrp="1" noChangeArrowheads="1"/>
          </p:cNvSpPr>
          <p:nvPr>
            <p:ph type="sldNum" sz="quarter" idx="12"/>
          </p:nvPr>
        </p:nvSpPr>
        <p:spPr>
          <a:ln/>
        </p:spPr>
        <p:txBody>
          <a:bodyPr/>
          <a:lstStyle>
            <a:lvl1pPr>
              <a:defRPr/>
            </a:lvl1pPr>
          </a:lstStyle>
          <a:p>
            <a:pPr>
              <a:defRPr/>
            </a:pPr>
            <a:fld id="{8D0A1E1E-58CF-411C-820B-F50DC6EFC270}" type="slidenum">
              <a:rPr lang="en-US"/>
              <a:pPr>
                <a:defRPr/>
              </a:pPr>
              <a:t>‹#›</a:t>
            </a:fld>
            <a:endParaRPr lang="en-US"/>
          </a:p>
        </p:txBody>
      </p:sp>
    </p:spTree>
    <p:extLst>
      <p:ext uri="{BB962C8B-B14F-4D97-AF65-F5344CB8AC3E}">
        <p14:creationId xmlns:p14="http://schemas.microsoft.com/office/powerpoint/2010/main" val="1175058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GB"/>
          </a:p>
        </p:txBody>
      </p:sp>
      <p:sp>
        <p:nvSpPr>
          <p:cNvPr id="4" name="Rectangle 6"/>
          <p:cNvSpPr>
            <a:spLocks noGrp="1" noChangeArrowheads="1"/>
          </p:cNvSpPr>
          <p:nvPr>
            <p:ph type="ftr" sz="quarter" idx="11"/>
          </p:nvPr>
        </p:nvSpPr>
        <p:spPr>
          <a:ln/>
        </p:spPr>
        <p:txBody>
          <a:bodyPr/>
          <a:lstStyle>
            <a:lvl1pPr>
              <a:defRPr/>
            </a:lvl1pPr>
          </a:lstStyle>
          <a:p>
            <a:pPr>
              <a:defRPr/>
            </a:pPr>
            <a:endParaRPr lang="en-GB"/>
          </a:p>
        </p:txBody>
      </p:sp>
      <p:sp>
        <p:nvSpPr>
          <p:cNvPr id="5" name="Rectangle 7"/>
          <p:cNvSpPr>
            <a:spLocks noGrp="1" noChangeArrowheads="1"/>
          </p:cNvSpPr>
          <p:nvPr>
            <p:ph type="sldNum" sz="quarter" idx="12"/>
          </p:nvPr>
        </p:nvSpPr>
        <p:spPr>
          <a:ln/>
        </p:spPr>
        <p:txBody>
          <a:bodyPr/>
          <a:lstStyle>
            <a:lvl1pPr>
              <a:defRPr/>
            </a:lvl1pPr>
          </a:lstStyle>
          <a:p>
            <a:pPr>
              <a:defRPr/>
            </a:pPr>
            <a:fld id="{4966E18E-1340-444F-B3EA-1B888E5FDB30}" type="slidenum">
              <a:rPr lang="en-US"/>
              <a:pPr>
                <a:defRPr/>
              </a:pPr>
              <a:t>‹#›</a:t>
            </a:fld>
            <a:endParaRPr lang="en-US"/>
          </a:p>
        </p:txBody>
      </p:sp>
    </p:spTree>
    <p:extLst>
      <p:ext uri="{BB962C8B-B14F-4D97-AF65-F5344CB8AC3E}">
        <p14:creationId xmlns:p14="http://schemas.microsoft.com/office/powerpoint/2010/main" val="501547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p>
        </p:txBody>
      </p:sp>
      <p:sp>
        <p:nvSpPr>
          <p:cNvPr id="3" name="Rectangle 6"/>
          <p:cNvSpPr>
            <a:spLocks noGrp="1" noChangeArrowheads="1"/>
          </p:cNvSpPr>
          <p:nvPr>
            <p:ph type="ftr" sz="quarter" idx="11"/>
          </p:nvPr>
        </p:nvSpPr>
        <p:spPr>
          <a:ln/>
        </p:spPr>
        <p:txBody>
          <a:bodyPr/>
          <a:lstStyle>
            <a:lvl1pPr>
              <a:defRPr/>
            </a:lvl1pPr>
          </a:lstStyle>
          <a:p>
            <a:pPr>
              <a:defRPr/>
            </a:pPr>
            <a:endParaRPr lang="en-GB"/>
          </a:p>
        </p:txBody>
      </p:sp>
      <p:sp>
        <p:nvSpPr>
          <p:cNvPr id="4" name="Rectangle 7"/>
          <p:cNvSpPr>
            <a:spLocks noGrp="1" noChangeArrowheads="1"/>
          </p:cNvSpPr>
          <p:nvPr>
            <p:ph type="sldNum" sz="quarter" idx="12"/>
          </p:nvPr>
        </p:nvSpPr>
        <p:spPr>
          <a:ln/>
        </p:spPr>
        <p:txBody>
          <a:bodyPr/>
          <a:lstStyle>
            <a:lvl1pPr>
              <a:defRPr/>
            </a:lvl1pPr>
          </a:lstStyle>
          <a:p>
            <a:pPr>
              <a:defRPr/>
            </a:pPr>
            <a:fld id="{80FF015C-70C0-472A-A7EA-4D1F124AD4C1}" type="slidenum">
              <a:rPr lang="en-US"/>
              <a:pPr>
                <a:defRPr/>
              </a:pPr>
              <a:t>‹#›</a:t>
            </a:fld>
            <a:endParaRPr lang="en-US"/>
          </a:p>
        </p:txBody>
      </p:sp>
    </p:spTree>
    <p:extLst>
      <p:ext uri="{BB962C8B-B14F-4D97-AF65-F5344CB8AC3E}">
        <p14:creationId xmlns:p14="http://schemas.microsoft.com/office/powerpoint/2010/main" val="3686951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9C1A146B-431C-4AD0-B6B8-39A697745528}" type="slidenum">
              <a:rPr lang="en-US"/>
              <a:pPr>
                <a:defRPr/>
              </a:pPr>
              <a:t>‹#›</a:t>
            </a:fld>
            <a:endParaRPr lang="en-US"/>
          </a:p>
        </p:txBody>
      </p:sp>
    </p:spTree>
    <p:extLst>
      <p:ext uri="{BB962C8B-B14F-4D97-AF65-F5344CB8AC3E}">
        <p14:creationId xmlns:p14="http://schemas.microsoft.com/office/powerpoint/2010/main" val="3105589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19"/>
          <p:cNvSpPr>
            <a:spLocks noGrp="1" noChangeArrowheads="1"/>
          </p:cNvSpPr>
          <p:nvPr>
            <p:ph type="ftr" sz="quarter" idx="11"/>
          </p:nvPr>
        </p:nvSpPr>
        <p:spPr>
          <a:ln/>
        </p:spPr>
        <p:txBody>
          <a:bodyPr/>
          <a:lstStyle>
            <a:lvl1pPr>
              <a:defRPr/>
            </a:lvl1pPr>
          </a:lstStyle>
          <a:p>
            <a:pPr>
              <a:defRPr/>
            </a:pPr>
            <a:endParaRPr lang="en-GB"/>
          </a:p>
        </p:txBody>
      </p:sp>
      <p:sp>
        <p:nvSpPr>
          <p:cNvPr id="6" name="Rectangle 20"/>
          <p:cNvSpPr>
            <a:spLocks noGrp="1" noChangeArrowheads="1"/>
          </p:cNvSpPr>
          <p:nvPr>
            <p:ph type="sldNum" sz="quarter" idx="12"/>
          </p:nvPr>
        </p:nvSpPr>
        <p:spPr>
          <a:ln/>
        </p:spPr>
        <p:txBody>
          <a:bodyPr/>
          <a:lstStyle>
            <a:lvl1pPr>
              <a:defRPr/>
            </a:lvl1pPr>
          </a:lstStyle>
          <a:p>
            <a:pPr>
              <a:defRPr/>
            </a:pPr>
            <a:fld id="{004D78DF-6B03-49E5-BEB9-3F437E68B9B1}" type="slidenum">
              <a:rPr lang="en-US"/>
              <a:pPr>
                <a:defRPr/>
              </a:pPr>
              <a:t>‹#›</a:t>
            </a:fld>
            <a:endParaRPr lang="en-US"/>
          </a:p>
        </p:txBody>
      </p:sp>
    </p:spTree>
    <p:extLst>
      <p:ext uri="{BB962C8B-B14F-4D97-AF65-F5344CB8AC3E}">
        <p14:creationId xmlns:p14="http://schemas.microsoft.com/office/powerpoint/2010/main" val="853653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FB89BD6B-AA00-403D-8014-28E64C5920C1}" type="slidenum">
              <a:rPr lang="en-US"/>
              <a:pPr>
                <a:defRPr/>
              </a:pPr>
              <a:t>‹#›</a:t>
            </a:fld>
            <a:endParaRPr lang="en-US"/>
          </a:p>
        </p:txBody>
      </p:sp>
    </p:spTree>
    <p:extLst>
      <p:ext uri="{BB962C8B-B14F-4D97-AF65-F5344CB8AC3E}">
        <p14:creationId xmlns:p14="http://schemas.microsoft.com/office/powerpoint/2010/main" val="31217801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76D29149-FDE3-426F-9727-6BCA9B9235D7}" type="slidenum">
              <a:rPr lang="en-US"/>
              <a:pPr>
                <a:defRPr/>
              </a:pPr>
              <a:t>‹#›</a:t>
            </a:fld>
            <a:endParaRPr lang="en-US"/>
          </a:p>
        </p:txBody>
      </p:sp>
    </p:spTree>
    <p:extLst>
      <p:ext uri="{BB962C8B-B14F-4D97-AF65-F5344CB8AC3E}">
        <p14:creationId xmlns:p14="http://schemas.microsoft.com/office/powerpoint/2010/main" val="33901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450" y="1735138"/>
            <a:ext cx="2005013" cy="4325937"/>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755650" y="1735138"/>
            <a:ext cx="5867400" cy="432593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CFAC91F4-450B-4E05-8B30-F44DE7F3D958}" type="slidenum">
              <a:rPr lang="en-US"/>
              <a:pPr>
                <a:defRPr/>
              </a:pPr>
              <a:t>‹#›</a:t>
            </a:fld>
            <a:endParaRPr lang="en-US"/>
          </a:p>
        </p:txBody>
      </p:sp>
    </p:spTree>
    <p:extLst>
      <p:ext uri="{BB962C8B-B14F-4D97-AF65-F5344CB8AC3E}">
        <p14:creationId xmlns:p14="http://schemas.microsoft.com/office/powerpoint/2010/main" val="14405456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5650" y="1735138"/>
            <a:ext cx="8024813" cy="719137"/>
          </a:xfrm>
        </p:spPr>
        <p:txBody>
          <a:bodyPr/>
          <a:lstStyle/>
          <a:p>
            <a:r>
              <a:rPr lang="en-GB" dirty="0"/>
              <a:t>Click to edit Master title style</a:t>
            </a:r>
            <a:endParaRPr lang="en-US" dirty="0"/>
          </a:p>
        </p:txBody>
      </p:sp>
      <p:sp>
        <p:nvSpPr>
          <p:cNvPr id="3" name="Text Placeholder 2"/>
          <p:cNvSpPr>
            <a:spLocks noGrp="1"/>
          </p:cNvSpPr>
          <p:nvPr>
            <p:ph type="body" sz="half" idx="1"/>
          </p:nvPr>
        </p:nvSpPr>
        <p:spPr>
          <a:xfrm>
            <a:off x="755650" y="2533650"/>
            <a:ext cx="3935413" cy="35274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843463" y="2533650"/>
            <a:ext cx="3937000" cy="35274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C6F2E895-74CD-4C51-B7B9-EBF90CB79684}" type="slidenum">
              <a:rPr lang="en-US"/>
              <a:pPr>
                <a:defRPr/>
              </a:pPr>
              <a:t>‹#›</a:t>
            </a:fld>
            <a:endParaRPr lang="en-US"/>
          </a:p>
        </p:txBody>
      </p:sp>
    </p:spTree>
    <p:extLst>
      <p:ext uri="{BB962C8B-B14F-4D97-AF65-F5344CB8AC3E}">
        <p14:creationId xmlns:p14="http://schemas.microsoft.com/office/powerpoint/2010/main" val="26827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19"/>
          <p:cNvSpPr>
            <a:spLocks noGrp="1" noChangeArrowheads="1"/>
          </p:cNvSpPr>
          <p:nvPr>
            <p:ph type="ftr" sz="quarter" idx="11"/>
          </p:nvPr>
        </p:nvSpPr>
        <p:spPr>
          <a:ln/>
        </p:spPr>
        <p:txBody>
          <a:bodyPr/>
          <a:lstStyle>
            <a:lvl1pPr>
              <a:defRPr/>
            </a:lvl1pPr>
          </a:lstStyle>
          <a:p>
            <a:pPr>
              <a:defRPr/>
            </a:pPr>
            <a:endParaRPr lang="en-GB"/>
          </a:p>
        </p:txBody>
      </p:sp>
      <p:sp>
        <p:nvSpPr>
          <p:cNvPr id="6" name="Rectangle 20"/>
          <p:cNvSpPr>
            <a:spLocks noGrp="1" noChangeArrowheads="1"/>
          </p:cNvSpPr>
          <p:nvPr>
            <p:ph type="sldNum" sz="quarter" idx="12"/>
          </p:nvPr>
        </p:nvSpPr>
        <p:spPr>
          <a:ln/>
        </p:spPr>
        <p:txBody>
          <a:bodyPr/>
          <a:lstStyle>
            <a:lvl1pPr>
              <a:defRPr/>
            </a:lvl1pPr>
          </a:lstStyle>
          <a:p>
            <a:pPr>
              <a:defRPr/>
            </a:pPr>
            <a:fld id="{819F4C06-A2FE-4565-8777-155429A96F4C}" type="slidenum">
              <a:rPr lang="en-US"/>
              <a:pPr>
                <a:defRPr/>
              </a:pPr>
              <a:t>‹#›</a:t>
            </a:fld>
            <a:endParaRPr lang="en-US"/>
          </a:p>
        </p:txBody>
      </p:sp>
    </p:spTree>
    <p:extLst>
      <p:ext uri="{BB962C8B-B14F-4D97-AF65-F5344CB8AC3E}">
        <p14:creationId xmlns:p14="http://schemas.microsoft.com/office/powerpoint/2010/main" val="3270786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755650" y="2505075"/>
            <a:ext cx="3432175" cy="3527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340225" y="2505075"/>
            <a:ext cx="3433763" cy="3527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19"/>
          <p:cNvSpPr>
            <a:spLocks noGrp="1" noChangeArrowheads="1"/>
          </p:cNvSpPr>
          <p:nvPr>
            <p:ph type="ftr" sz="quarter" idx="11"/>
          </p:nvPr>
        </p:nvSpPr>
        <p:spPr>
          <a:ln/>
        </p:spPr>
        <p:txBody>
          <a:bodyPr/>
          <a:lstStyle>
            <a:lvl1pPr>
              <a:defRPr/>
            </a:lvl1pPr>
          </a:lstStyle>
          <a:p>
            <a:pPr>
              <a:defRPr/>
            </a:pPr>
            <a:endParaRPr lang="en-GB"/>
          </a:p>
        </p:txBody>
      </p:sp>
      <p:sp>
        <p:nvSpPr>
          <p:cNvPr id="7" name="Rectangle 20"/>
          <p:cNvSpPr>
            <a:spLocks noGrp="1" noChangeArrowheads="1"/>
          </p:cNvSpPr>
          <p:nvPr>
            <p:ph type="sldNum" sz="quarter" idx="12"/>
          </p:nvPr>
        </p:nvSpPr>
        <p:spPr>
          <a:ln/>
        </p:spPr>
        <p:txBody>
          <a:bodyPr/>
          <a:lstStyle>
            <a:lvl1pPr>
              <a:defRPr/>
            </a:lvl1pPr>
          </a:lstStyle>
          <a:p>
            <a:pPr>
              <a:defRPr/>
            </a:pPr>
            <a:fld id="{4EC90753-56E1-4F59-AF5D-092F91D1A193}" type="slidenum">
              <a:rPr lang="en-US"/>
              <a:pPr>
                <a:defRPr/>
              </a:pPr>
              <a:t>‹#›</a:t>
            </a:fld>
            <a:endParaRPr lang="en-US"/>
          </a:p>
        </p:txBody>
      </p:sp>
    </p:spTree>
    <p:extLst>
      <p:ext uri="{BB962C8B-B14F-4D97-AF65-F5344CB8AC3E}">
        <p14:creationId xmlns:p14="http://schemas.microsoft.com/office/powerpoint/2010/main" val="2792451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19"/>
          <p:cNvSpPr>
            <a:spLocks noGrp="1" noChangeArrowheads="1"/>
          </p:cNvSpPr>
          <p:nvPr>
            <p:ph type="ftr" sz="quarter" idx="11"/>
          </p:nvPr>
        </p:nvSpPr>
        <p:spPr>
          <a:ln/>
        </p:spPr>
        <p:txBody>
          <a:bodyPr/>
          <a:lstStyle>
            <a:lvl1pPr>
              <a:defRPr/>
            </a:lvl1pPr>
          </a:lstStyle>
          <a:p>
            <a:pPr>
              <a:defRPr/>
            </a:pPr>
            <a:endParaRPr lang="en-GB"/>
          </a:p>
        </p:txBody>
      </p:sp>
      <p:sp>
        <p:nvSpPr>
          <p:cNvPr id="9" name="Rectangle 20"/>
          <p:cNvSpPr>
            <a:spLocks noGrp="1" noChangeArrowheads="1"/>
          </p:cNvSpPr>
          <p:nvPr>
            <p:ph type="sldNum" sz="quarter" idx="12"/>
          </p:nvPr>
        </p:nvSpPr>
        <p:spPr>
          <a:ln/>
        </p:spPr>
        <p:txBody>
          <a:bodyPr/>
          <a:lstStyle>
            <a:lvl1pPr>
              <a:defRPr/>
            </a:lvl1pPr>
          </a:lstStyle>
          <a:p>
            <a:pPr>
              <a:defRPr/>
            </a:pPr>
            <a:fld id="{62B804EA-8883-4584-8DB1-904383C66C13}" type="slidenum">
              <a:rPr lang="en-US"/>
              <a:pPr>
                <a:defRPr/>
              </a:pPr>
              <a:t>‹#›</a:t>
            </a:fld>
            <a:endParaRPr lang="en-US"/>
          </a:p>
        </p:txBody>
      </p:sp>
    </p:spTree>
    <p:extLst>
      <p:ext uri="{BB962C8B-B14F-4D97-AF65-F5344CB8AC3E}">
        <p14:creationId xmlns:p14="http://schemas.microsoft.com/office/powerpoint/2010/main" val="2197642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19"/>
          <p:cNvSpPr>
            <a:spLocks noGrp="1" noChangeArrowheads="1"/>
          </p:cNvSpPr>
          <p:nvPr>
            <p:ph type="ftr" sz="quarter" idx="11"/>
          </p:nvPr>
        </p:nvSpPr>
        <p:spPr>
          <a:ln/>
        </p:spPr>
        <p:txBody>
          <a:bodyPr/>
          <a:lstStyle>
            <a:lvl1pPr>
              <a:defRPr/>
            </a:lvl1pPr>
          </a:lstStyle>
          <a:p>
            <a:pPr>
              <a:defRPr/>
            </a:pPr>
            <a:endParaRPr lang="en-GB"/>
          </a:p>
        </p:txBody>
      </p:sp>
      <p:sp>
        <p:nvSpPr>
          <p:cNvPr id="5" name="Rectangle 20"/>
          <p:cNvSpPr>
            <a:spLocks noGrp="1" noChangeArrowheads="1"/>
          </p:cNvSpPr>
          <p:nvPr>
            <p:ph type="sldNum" sz="quarter" idx="12"/>
          </p:nvPr>
        </p:nvSpPr>
        <p:spPr>
          <a:ln/>
        </p:spPr>
        <p:txBody>
          <a:bodyPr/>
          <a:lstStyle>
            <a:lvl1pPr>
              <a:defRPr/>
            </a:lvl1pPr>
          </a:lstStyle>
          <a:p>
            <a:pPr>
              <a:defRPr/>
            </a:pPr>
            <a:fld id="{8C46EA39-CB4A-4411-938B-EA17F68573D5}" type="slidenum">
              <a:rPr lang="en-US"/>
              <a:pPr>
                <a:defRPr/>
              </a:pPr>
              <a:t>‹#›</a:t>
            </a:fld>
            <a:endParaRPr lang="en-US"/>
          </a:p>
        </p:txBody>
      </p:sp>
    </p:spTree>
    <p:extLst>
      <p:ext uri="{BB962C8B-B14F-4D97-AF65-F5344CB8AC3E}">
        <p14:creationId xmlns:p14="http://schemas.microsoft.com/office/powerpoint/2010/main" val="2759776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19"/>
          <p:cNvSpPr>
            <a:spLocks noGrp="1" noChangeArrowheads="1"/>
          </p:cNvSpPr>
          <p:nvPr>
            <p:ph type="ftr" sz="quarter" idx="11"/>
          </p:nvPr>
        </p:nvSpPr>
        <p:spPr>
          <a:ln/>
        </p:spPr>
        <p:txBody>
          <a:bodyPr/>
          <a:lstStyle>
            <a:lvl1pPr>
              <a:defRPr/>
            </a:lvl1pPr>
          </a:lstStyle>
          <a:p>
            <a:pPr>
              <a:defRPr/>
            </a:pPr>
            <a:endParaRPr lang="en-GB"/>
          </a:p>
        </p:txBody>
      </p:sp>
      <p:sp>
        <p:nvSpPr>
          <p:cNvPr id="4" name="Rectangle 20"/>
          <p:cNvSpPr>
            <a:spLocks noGrp="1" noChangeArrowheads="1"/>
          </p:cNvSpPr>
          <p:nvPr>
            <p:ph type="sldNum" sz="quarter" idx="12"/>
          </p:nvPr>
        </p:nvSpPr>
        <p:spPr>
          <a:ln/>
        </p:spPr>
        <p:txBody>
          <a:bodyPr/>
          <a:lstStyle>
            <a:lvl1pPr>
              <a:defRPr/>
            </a:lvl1pPr>
          </a:lstStyle>
          <a:p>
            <a:pPr>
              <a:defRPr/>
            </a:pPr>
            <a:fld id="{30C18065-F890-4D9D-A4CA-A95122176666}" type="slidenum">
              <a:rPr lang="en-US"/>
              <a:pPr>
                <a:defRPr/>
              </a:pPr>
              <a:t>‹#›</a:t>
            </a:fld>
            <a:endParaRPr lang="en-US"/>
          </a:p>
        </p:txBody>
      </p:sp>
    </p:spTree>
    <p:extLst>
      <p:ext uri="{BB962C8B-B14F-4D97-AF65-F5344CB8AC3E}">
        <p14:creationId xmlns:p14="http://schemas.microsoft.com/office/powerpoint/2010/main" val="1638831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19"/>
          <p:cNvSpPr>
            <a:spLocks noGrp="1" noChangeArrowheads="1"/>
          </p:cNvSpPr>
          <p:nvPr>
            <p:ph type="ftr" sz="quarter" idx="11"/>
          </p:nvPr>
        </p:nvSpPr>
        <p:spPr>
          <a:ln/>
        </p:spPr>
        <p:txBody>
          <a:bodyPr/>
          <a:lstStyle>
            <a:lvl1pPr>
              <a:defRPr/>
            </a:lvl1pPr>
          </a:lstStyle>
          <a:p>
            <a:pPr>
              <a:defRPr/>
            </a:pPr>
            <a:endParaRPr lang="en-GB"/>
          </a:p>
        </p:txBody>
      </p:sp>
      <p:sp>
        <p:nvSpPr>
          <p:cNvPr id="7" name="Rectangle 20"/>
          <p:cNvSpPr>
            <a:spLocks noGrp="1" noChangeArrowheads="1"/>
          </p:cNvSpPr>
          <p:nvPr>
            <p:ph type="sldNum" sz="quarter" idx="12"/>
          </p:nvPr>
        </p:nvSpPr>
        <p:spPr>
          <a:ln/>
        </p:spPr>
        <p:txBody>
          <a:bodyPr/>
          <a:lstStyle>
            <a:lvl1pPr>
              <a:defRPr/>
            </a:lvl1pPr>
          </a:lstStyle>
          <a:p>
            <a:pPr>
              <a:defRPr/>
            </a:pPr>
            <a:fld id="{80E5B556-D652-46FA-AE43-A843E4060A35}" type="slidenum">
              <a:rPr lang="en-US"/>
              <a:pPr>
                <a:defRPr/>
              </a:pPr>
              <a:t>‹#›</a:t>
            </a:fld>
            <a:endParaRPr lang="en-US"/>
          </a:p>
        </p:txBody>
      </p:sp>
    </p:spTree>
    <p:extLst>
      <p:ext uri="{BB962C8B-B14F-4D97-AF65-F5344CB8AC3E}">
        <p14:creationId xmlns:p14="http://schemas.microsoft.com/office/powerpoint/2010/main" val="1982077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19"/>
          <p:cNvSpPr>
            <a:spLocks noGrp="1" noChangeArrowheads="1"/>
          </p:cNvSpPr>
          <p:nvPr>
            <p:ph type="ftr" sz="quarter" idx="11"/>
          </p:nvPr>
        </p:nvSpPr>
        <p:spPr>
          <a:ln/>
        </p:spPr>
        <p:txBody>
          <a:bodyPr/>
          <a:lstStyle>
            <a:lvl1pPr>
              <a:defRPr/>
            </a:lvl1pPr>
          </a:lstStyle>
          <a:p>
            <a:pPr>
              <a:defRPr/>
            </a:pPr>
            <a:endParaRPr lang="en-GB"/>
          </a:p>
        </p:txBody>
      </p:sp>
      <p:sp>
        <p:nvSpPr>
          <p:cNvPr id="7" name="Rectangle 20"/>
          <p:cNvSpPr>
            <a:spLocks noGrp="1" noChangeArrowheads="1"/>
          </p:cNvSpPr>
          <p:nvPr>
            <p:ph type="sldNum" sz="quarter" idx="12"/>
          </p:nvPr>
        </p:nvSpPr>
        <p:spPr>
          <a:ln/>
        </p:spPr>
        <p:txBody>
          <a:bodyPr/>
          <a:lstStyle>
            <a:lvl1pPr>
              <a:defRPr/>
            </a:lvl1pPr>
          </a:lstStyle>
          <a:p>
            <a:pPr>
              <a:defRPr/>
            </a:pPr>
            <a:fld id="{7BC539F9-890D-4DFD-8739-6FD6CA846D7C}" type="slidenum">
              <a:rPr lang="en-US"/>
              <a:pPr>
                <a:defRPr/>
              </a:pPr>
              <a:t>‹#›</a:t>
            </a:fld>
            <a:endParaRPr lang="en-US"/>
          </a:p>
        </p:txBody>
      </p:sp>
    </p:spTree>
    <p:extLst>
      <p:ext uri="{BB962C8B-B14F-4D97-AF65-F5344CB8AC3E}">
        <p14:creationId xmlns:p14="http://schemas.microsoft.com/office/powerpoint/2010/main" val="654088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3" name="Picture 2" descr="Corporate_powerpoint_template.pdf"/>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482" name="Rectangle 2"/>
          <p:cNvSpPr>
            <a:spLocks noGrp="1" noChangeArrowheads="1"/>
          </p:cNvSpPr>
          <p:nvPr>
            <p:ph type="title"/>
          </p:nvPr>
        </p:nvSpPr>
        <p:spPr bwMode="gray">
          <a:xfrm>
            <a:off x="764158" y="548680"/>
            <a:ext cx="5824066" cy="719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p>
            <a:pPr lvl="0"/>
            <a:r>
              <a:rPr lang="en-US" dirty="0"/>
              <a:t>Click to edit Master title style</a:t>
            </a:r>
          </a:p>
        </p:txBody>
      </p:sp>
      <p:sp>
        <p:nvSpPr>
          <p:cNvPr id="20483" name="Rectangle 3"/>
          <p:cNvSpPr>
            <a:spLocks noGrp="1" noChangeArrowheads="1"/>
          </p:cNvSpPr>
          <p:nvPr>
            <p:ph type="body" idx="1"/>
          </p:nvPr>
        </p:nvSpPr>
        <p:spPr bwMode="gray">
          <a:xfrm>
            <a:off x="755650" y="2132857"/>
            <a:ext cx="7018338" cy="38996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484" name="Rectangle 4"/>
          <p:cNvSpPr>
            <a:spLocks noGrp="1" noChangeArrowheads="1"/>
          </p:cNvSpPr>
          <p:nvPr>
            <p:ph type="dt" sz="half" idx="2"/>
          </p:nvPr>
        </p:nvSpPr>
        <p:spPr bwMode="gray">
          <a:xfrm>
            <a:off x="755650" y="6376988"/>
            <a:ext cx="2133600" cy="21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a:defRPr sz="900" smtClean="0">
                <a:latin typeface="Arial" charset="0"/>
              </a:defRPr>
            </a:lvl1pPr>
          </a:lstStyle>
          <a:p>
            <a:pPr>
              <a:defRPr/>
            </a:pPr>
            <a:endParaRPr lang="en-GB"/>
          </a:p>
        </p:txBody>
      </p:sp>
      <p:sp>
        <p:nvSpPr>
          <p:cNvPr id="20499" name="Rectangle 19"/>
          <p:cNvSpPr>
            <a:spLocks noGrp="1" noChangeArrowheads="1"/>
          </p:cNvSpPr>
          <p:nvPr>
            <p:ph type="ftr" sz="quarter" idx="3"/>
          </p:nvPr>
        </p:nvSpPr>
        <p:spPr bwMode="gray">
          <a:xfrm>
            <a:off x="5532438" y="6376988"/>
            <a:ext cx="2895600" cy="21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algn="r">
              <a:defRPr sz="900" smtClean="0">
                <a:latin typeface="Arial" charset="0"/>
              </a:defRPr>
            </a:lvl1pPr>
          </a:lstStyle>
          <a:p>
            <a:pPr>
              <a:defRPr/>
            </a:pPr>
            <a:endParaRPr lang="en-GB"/>
          </a:p>
        </p:txBody>
      </p:sp>
      <p:sp>
        <p:nvSpPr>
          <p:cNvPr id="20500" name="Rectangle 20"/>
          <p:cNvSpPr>
            <a:spLocks noGrp="1" noChangeArrowheads="1"/>
          </p:cNvSpPr>
          <p:nvPr>
            <p:ph type="sldNum" sz="quarter" idx="4"/>
          </p:nvPr>
        </p:nvSpPr>
        <p:spPr bwMode="gray">
          <a:xfrm>
            <a:off x="8550275" y="6376988"/>
            <a:ext cx="144463" cy="21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algn="r">
              <a:defRPr sz="900" smtClean="0">
                <a:latin typeface="Arial" charset="0"/>
              </a:defRPr>
            </a:lvl1pPr>
          </a:lstStyle>
          <a:p>
            <a:pPr>
              <a:defRPr/>
            </a:pPr>
            <a:fld id="{3DBAEB4C-B784-4250-BE76-DBC6228B82B0}" type="slidenum">
              <a:rPr lang="en-US"/>
              <a:pPr>
                <a:defRPr/>
              </a:pPr>
              <a:t>‹#›</a:t>
            </a:fld>
            <a:endParaRPr lang="en-US"/>
          </a:p>
        </p:txBody>
      </p:sp>
      <p:sp>
        <p:nvSpPr>
          <p:cNvPr id="20501" name="Line 21"/>
          <p:cNvSpPr>
            <a:spLocks noChangeShapeType="1"/>
          </p:cNvSpPr>
          <p:nvPr/>
        </p:nvSpPr>
        <p:spPr bwMode="gray">
          <a:xfrm>
            <a:off x="8512175" y="6380163"/>
            <a:ext cx="0" cy="161925"/>
          </a:xfrm>
          <a:prstGeom prst="line">
            <a:avLst/>
          </a:prstGeom>
          <a:noFill/>
          <a:ln w="9525">
            <a:solidFill>
              <a:srgbClr val="F2AB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hdr="0" ftr="0" dt="0"/>
  <p:txStyles>
    <p:titleStyle>
      <a:lvl1pPr algn="l" rtl="0" eaLnBrk="0" fontAlgn="base" hangingPunct="0">
        <a:spcBef>
          <a:spcPct val="0"/>
        </a:spcBef>
        <a:spcAft>
          <a:spcPct val="0"/>
        </a:spcAft>
        <a:defRPr sz="2200">
          <a:solidFill>
            <a:srgbClr val="69696C"/>
          </a:solidFill>
          <a:latin typeface="+mj-lt"/>
          <a:ea typeface="+mj-ea"/>
          <a:cs typeface="+mj-cs"/>
        </a:defRPr>
      </a:lvl1pPr>
      <a:lvl2pPr algn="l" rtl="0" eaLnBrk="0" fontAlgn="base" hangingPunct="0">
        <a:spcBef>
          <a:spcPct val="0"/>
        </a:spcBef>
        <a:spcAft>
          <a:spcPct val="0"/>
        </a:spcAft>
        <a:defRPr sz="2200">
          <a:solidFill>
            <a:srgbClr val="69696C"/>
          </a:solidFill>
          <a:latin typeface="Arial" charset="0"/>
          <a:ea typeface="ＭＳ Ｐゴシック" charset="0"/>
        </a:defRPr>
      </a:lvl2pPr>
      <a:lvl3pPr algn="l" rtl="0" eaLnBrk="0" fontAlgn="base" hangingPunct="0">
        <a:spcBef>
          <a:spcPct val="0"/>
        </a:spcBef>
        <a:spcAft>
          <a:spcPct val="0"/>
        </a:spcAft>
        <a:defRPr sz="2200">
          <a:solidFill>
            <a:srgbClr val="69696C"/>
          </a:solidFill>
          <a:latin typeface="Arial" charset="0"/>
          <a:ea typeface="ＭＳ Ｐゴシック" charset="0"/>
        </a:defRPr>
      </a:lvl3pPr>
      <a:lvl4pPr algn="l" rtl="0" eaLnBrk="0" fontAlgn="base" hangingPunct="0">
        <a:spcBef>
          <a:spcPct val="0"/>
        </a:spcBef>
        <a:spcAft>
          <a:spcPct val="0"/>
        </a:spcAft>
        <a:defRPr sz="2200">
          <a:solidFill>
            <a:srgbClr val="69696C"/>
          </a:solidFill>
          <a:latin typeface="Arial" charset="0"/>
          <a:ea typeface="ＭＳ Ｐゴシック" charset="0"/>
        </a:defRPr>
      </a:lvl4pPr>
      <a:lvl5pPr algn="l" rtl="0" eaLnBrk="0" fontAlgn="base" hangingPunct="0">
        <a:spcBef>
          <a:spcPct val="0"/>
        </a:spcBef>
        <a:spcAft>
          <a:spcPct val="0"/>
        </a:spcAft>
        <a:defRPr sz="2200">
          <a:solidFill>
            <a:srgbClr val="69696C"/>
          </a:solidFill>
          <a:latin typeface="Arial" charset="0"/>
          <a:ea typeface="ＭＳ Ｐゴシック" charset="0"/>
        </a:defRPr>
      </a:lvl5pPr>
      <a:lvl6pPr marL="457200" algn="l" rtl="0" fontAlgn="base">
        <a:spcBef>
          <a:spcPct val="0"/>
        </a:spcBef>
        <a:spcAft>
          <a:spcPct val="0"/>
        </a:spcAft>
        <a:defRPr sz="2200">
          <a:solidFill>
            <a:srgbClr val="69696C"/>
          </a:solidFill>
          <a:latin typeface="Arial" charset="0"/>
          <a:ea typeface="ＭＳ Ｐゴシック" charset="0"/>
        </a:defRPr>
      </a:lvl6pPr>
      <a:lvl7pPr marL="914400" algn="l" rtl="0" fontAlgn="base">
        <a:spcBef>
          <a:spcPct val="0"/>
        </a:spcBef>
        <a:spcAft>
          <a:spcPct val="0"/>
        </a:spcAft>
        <a:defRPr sz="2200">
          <a:solidFill>
            <a:srgbClr val="69696C"/>
          </a:solidFill>
          <a:latin typeface="Arial" charset="0"/>
          <a:ea typeface="ＭＳ Ｐゴシック" charset="0"/>
        </a:defRPr>
      </a:lvl7pPr>
      <a:lvl8pPr marL="1371600" algn="l" rtl="0" fontAlgn="base">
        <a:spcBef>
          <a:spcPct val="0"/>
        </a:spcBef>
        <a:spcAft>
          <a:spcPct val="0"/>
        </a:spcAft>
        <a:defRPr sz="2200">
          <a:solidFill>
            <a:srgbClr val="69696C"/>
          </a:solidFill>
          <a:latin typeface="Arial" charset="0"/>
          <a:ea typeface="ＭＳ Ｐゴシック" charset="0"/>
        </a:defRPr>
      </a:lvl8pPr>
      <a:lvl9pPr marL="1828800" algn="l" rtl="0" fontAlgn="base">
        <a:spcBef>
          <a:spcPct val="0"/>
        </a:spcBef>
        <a:spcAft>
          <a:spcPct val="0"/>
        </a:spcAft>
        <a:defRPr sz="2200">
          <a:solidFill>
            <a:srgbClr val="69696C"/>
          </a:solidFill>
          <a:latin typeface="Arial" charset="0"/>
          <a:ea typeface="ＭＳ Ｐゴシック" charset="0"/>
        </a:defRPr>
      </a:lvl9pPr>
    </p:titleStyle>
    <p:bodyStyle>
      <a:lvl1pPr marL="342900" indent="-342900" algn="l" defTabSz="228600" rtl="0" eaLnBrk="0" fontAlgn="base" hangingPunct="0">
        <a:spcBef>
          <a:spcPct val="0"/>
        </a:spcBef>
        <a:spcAft>
          <a:spcPct val="0"/>
        </a:spcAft>
        <a:buClr>
          <a:srgbClr val="F2AB00"/>
        </a:buClr>
        <a:defRPr>
          <a:solidFill>
            <a:srgbClr val="69696C"/>
          </a:solidFill>
          <a:latin typeface="+mn-lt"/>
          <a:ea typeface="+mn-ea"/>
          <a:cs typeface="+mn-cs"/>
        </a:defRPr>
      </a:lvl1pPr>
      <a:lvl2pPr marL="173038" indent="-171450" algn="l" defTabSz="228600" rtl="0" eaLnBrk="0" fontAlgn="base" hangingPunct="0">
        <a:spcBef>
          <a:spcPct val="0"/>
        </a:spcBef>
        <a:spcAft>
          <a:spcPct val="0"/>
        </a:spcAft>
        <a:buClr>
          <a:srgbClr val="F2AB00"/>
        </a:buClr>
        <a:buFont typeface="Arial" pitchFamily="34" charset="0"/>
        <a:buChar char="•"/>
        <a:defRPr>
          <a:solidFill>
            <a:srgbClr val="69696C"/>
          </a:solidFill>
          <a:latin typeface="+mn-lt"/>
          <a:ea typeface="+mn-ea"/>
        </a:defRPr>
      </a:lvl2pPr>
      <a:lvl3pPr marL="174625" indent="739775" algn="l" defTabSz="228600" rtl="0" eaLnBrk="0" fontAlgn="base" hangingPunct="0">
        <a:spcBef>
          <a:spcPct val="0"/>
        </a:spcBef>
        <a:spcAft>
          <a:spcPct val="0"/>
        </a:spcAft>
        <a:buClr>
          <a:srgbClr val="F2AB00"/>
        </a:buClr>
        <a:defRPr>
          <a:solidFill>
            <a:srgbClr val="69696C"/>
          </a:solidFill>
          <a:latin typeface="+mn-lt"/>
          <a:ea typeface="+mn-ea"/>
        </a:defRPr>
      </a:lvl3pPr>
      <a:lvl4pPr marL="176213" indent="1195388" algn="l" defTabSz="228600" rtl="0" eaLnBrk="0" fontAlgn="base" hangingPunct="0">
        <a:spcBef>
          <a:spcPct val="0"/>
        </a:spcBef>
        <a:spcAft>
          <a:spcPct val="0"/>
        </a:spcAft>
        <a:buClr>
          <a:srgbClr val="F2AB00"/>
        </a:buClr>
        <a:defRPr>
          <a:solidFill>
            <a:srgbClr val="69696C"/>
          </a:solidFill>
          <a:latin typeface="+mn-lt"/>
          <a:ea typeface="+mn-ea"/>
        </a:defRPr>
      </a:lvl4pPr>
      <a:lvl5pPr marL="179388" indent="-1588" algn="l" defTabSz="228600" rtl="0" eaLnBrk="0" fontAlgn="base" hangingPunct="0">
        <a:spcBef>
          <a:spcPct val="0"/>
        </a:spcBef>
        <a:spcAft>
          <a:spcPct val="0"/>
        </a:spcAft>
        <a:buClr>
          <a:srgbClr val="F2AB00"/>
        </a:buClr>
        <a:defRPr>
          <a:solidFill>
            <a:srgbClr val="69696C"/>
          </a:solidFill>
          <a:latin typeface="+mn-lt"/>
          <a:ea typeface="+mn-ea"/>
        </a:defRPr>
      </a:lvl5pPr>
      <a:lvl6pPr marL="636588" indent="-1588" algn="l" defTabSz="228600" rtl="0" fontAlgn="base">
        <a:spcBef>
          <a:spcPct val="0"/>
        </a:spcBef>
        <a:spcAft>
          <a:spcPct val="0"/>
        </a:spcAft>
        <a:buClr>
          <a:srgbClr val="F2AB00"/>
        </a:buClr>
        <a:defRPr>
          <a:solidFill>
            <a:srgbClr val="69696C"/>
          </a:solidFill>
          <a:latin typeface="+mn-lt"/>
          <a:ea typeface="+mn-ea"/>
        </a:defRPr>
      </a:lvl6pPr>
      <a:lvl7pPr marL="1093788" indent="-1588" algn="l" defTabSz="228600" rtl="0" fontAlgn="base">
        <a:spcBef>
          <a:spcPct val="0"/>
        </a:spcBef>
        <a:spcAft>
          <a:spcPct val="0"/>
        </a:spcAft>
        <a:buClr>
          <a:srgbClr val="F2AB00"/>
        </a:buClr>
        <a:defRPr>
          <a:solidFill>
            <a:srgbClr val="69696C"/>
          </a:solidFill>
          <a:latin typeface="+mn-lt"/>
          <a:ea typeface="+mn-ea"/>
        </a:defRPr>
      </a:lvl7pPr>
      <a:lvl8pPr marL="1550988" indent="-1588" algn="l" defTabSz="228600" rtl="0" fontAlgn="base">
        <a:spcBef>
          <a:spcPct val="0"/>
        </a:spcBef>
        <a:spcAft>
          <a:spcPct val="0"/>
        </a:spcAft>
        <a:buClr>
          <a:srgbClr val="F2AB00"/>
        </a:buClr>
        <a:defRPr>
          <a:solidFill>
            <a:srgbClr val="69696C"/>
          </a:solidFill>
          <a:latin typeface="+mn-lt"/>
          <a:ea typeface="+mn-ea"/>
        </a:defRPr>
      </a:lvl8pPr>
      <a:lvl9pPr marL="2008188" indent="-1588" algn="l" defTabSz="228600" rtl="0" fontAlgn="base">
        <a:spcBef>
          <a:spcPct val="0"/>
        </a:spcBef>
        <a:spcAft>
          <a:spcPct val="0"/>
        </a:spcAft>
        <a:buClr>
          <a:srgbClr val="F2AB00"/>
        </a:buClr>
        <a:defRPr>
          <a:solidFill>
            <a:srgbClr val="69696C"/>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3" name="Picture 2" descr="Corporate_powerpoint_template.pdf"/>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8675" name="Rectangle 3"/>
          <p:cNvSpPr>
            <a:spLocks noGrp="1" noChangeArrowheads="1"/>
          </p:cNvSpPr>
          <p:nvPr>
            <p:ph type="title"/>
          </p:nvPr>
        </p:nvSpPr>
        <p:spPr bwMode="gray">
          <a:xfrm>
            <a:off x="774751" y="548680"/>
            <a:ext cx="5741466" cy="719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p>
            <a:pPr lvl="0"/>
            <a:r>
              <a:rPr lang="en-US" dirty="0"/>
              <a:t>Click to edit Master title style</a:t>
            </a:r>
          </a:p>
        </p:txBody>
      </p:sp>
      <p:sp>
        <p:nvSpPr>
          <p:cNvPr id="28676" name="Rectangle 4"/>
          <p:cNvSpPr>
            <a:spLocks noGrp="1" noChangeArrowheads="1"/>
          </p:cNvSpPr>
          <p:nvPr>
            <p:ph type="body" idx="1"/>
          </p:nvPr>
        </p:nvSpPr>
        <p:spPr bwMode="gray">
          <a:xfrm>
            <a:off x="755650" y="2204864"/>
            <a:ext cx="8024813" cy="38562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677" name="Rectangle 5"/>
          <p:cNvSpPr>
            <a:spLocks noGrp="1" noChangeArrowheads="1"/>
          </p:cNvSpPr>
          <p:nvPr>
            <p:ph type="dt" sz="half" idx="2"/>
          </p:nvPr>
        </p:nvSpPr>
        <p:spPr bwMode="gray">
          <a:xfrm>
            <a:off x="755650" y="6376988"/>
            <a:ext cx="2133600" cy="21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a:defRPr sz="900" smtClean="0">
                <a:latin typeface="Arial" charset="0"/>
              </a:defRPr>
            </a:lvl1pPr>
          </a:lstStyle>
          <a:p>
            <a:pPr>
              <a:defRPr/>
            </a:pPr>
            <a:endParaRPr lang="en-GB"/>
          </a:p>
        </p:txBody>
      </p:sp>
      <p:sp>
        <p:nvSpPr>
          <p:cNvPr id="28678" name="Rectangle 6"/>
          <p:cNvSpPr>
            <a:spLocks noGrp="1" noChangeArrowheads="1"/>
          </p:cNvSpPr>
          <p:nvPr>
            <p:ph type="ftr" sz="quarter" idx="3"/>
          </p:nvPr>
        </p:nvSpPr>
        <p:spPr bwMode="gray">
          <a:xfrm>
            <a:off x="5532438" y="6376988"/>
            <a:ext cx="2895600" cy="21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algn="r">
              <a:defRPr sz="900" smtClean="0">
                <a:latin typeface="Arial" charset="0"/>
              </a:defRPr>
            </a:lvl1pPr>
          </a:lstStyle>
          <a:p>
            <a:pPr>
              <a:defRPr/>
            </a:pPr>
            <a:endParaRPr lang="en-GB"/>
          </a:p>
        </p:txBody>
      </p:sp>
      <p:sp>
        <p:nvSpPr>
          <p:cNvPr id="28679" name="Rectangle 7"/>
          <p:cNvSpPr>
            <a:spLocks noGrp="1" noChangeArrowheads="1"/>
          </p:cNvSpPr>
          <p:nvPr>
            <p:ph type="sldNum" sz="quarter" idx="4"/>
          </p:nvPr>
        </p:nvSpPr>
        <p:spPr bwMode="gray">
          <a:xfrm>
            <a:off x="8550275" y="6376988"/>
            <a:ext cx="144463" cy="21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algn="r">
              <a:defRPr sz="900" smtClean="0">
                <a:latin typeface="Arial" charset="0"/>
              </a:defRPr>
            </a:lvl1pPr>
          </a:lstStyle>
          <a:p>
            <a:pPr>
              <a:defRPr/>
            </a:pPr>
            <a:fld id="{EF595759-EA49-4E63-9551-C44255272A06}" type="slidenum">
              <a:rPr lang="en-US"/>
              <a:pPr>
                <a:defRPr/>
              </a:pPr>
              <a:t>‹#›</a:t>
            </a:fld>
            <a:endParaRPr lang="en-US"/>
          </a:p>
        </p:txBody>
      </p:sp>
      <p:sp>
        <p:nvSpPr>
          <p:cNvPr id="28680" name="Line 8"/>
          <p:cNvSpPr>
            <a:spLocks noChangeShapeType="1"/>
          </p:cNvSpPr>
          <p:nvPr/>
        </p:nvSpPr>
        <p:spPr bwMode="gray">
          <a:xfrm>
            <a:off x="8512175" y="6380163"/>
            <a:ext cx="0" cy="161925"/>
          </a:xfrm>
          <a:prstGeom prst="line">
            <a:avLst/>
          </a:prstGeom>
          <a:noFill/>
          <a:ln w="9525">
            <a:solidFill>
              <a:srgbClr val="F2AB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hf hdr="0" ftr="0" dt="0"/>
  <p:txStyles>
    <p:titleStyle>
      <a:lvl1pPr algn="l" rtl="0" eaLnBrk="0" fontAlgn="base" hangingPunct="0">
        <a:spcBef>
          <a:spcPct val="0"/>
        </a:spcBef>
        <a:spcAft>
          <a:spcPct val="0"/>
        </a:spcAft>
        <a:defRPr sz="2200">
          <a:solidFill>
            <a:srgbClr val="69696C"/>
          </a:solidFill>
          <a:latin typeface="+mj-lt"/>
          <a:ea typeface="+mj-ea"/>
          <a:cs typeface="+mj-cs"/>
        </a:defRPr>
      </a:lvl1pPr>
      <a:lvl2pPr algn="l" rtl="0" eaLnBrk="0" fontAlgn="base" hangingPunct="0">
        <a:spcBef>
          <a:spcPct val="0"/>
        </a:spcBef>
        <a:spcAft>
          <a:spcPct val="0"/>
        </a:spcAft>
        <a:defRPr sz="2200">
          <a:solidFill>
            <a:srgbClr val="69696C"/>
          </a:solidFill>
          <a:latin typeface="Arial" charset="0"/>
          <a:ea typeface="ＭＳ Ｐゴシック" charset="0"/>
        </a:defRPr>
      </a:lvl2pPr>
      <a:lvl3pPr algn="l" rtl="0" eaLnBrk="0" fontAlgn="base" hangingPunct="0">
        <a:spcBef>
          <a:spcPct val="0"/>
        </a:spcBef>
        <a:spcAft>
          <a:spcPct val="0"/>
        </a:spcAft>
        <a:defRPr sz="2200">
          <a:solidFill>
            <a:srgbClr val="69696C"/>
          </a:solidFill>
          <a:latin typeface="Arial" charset="0"/>
          <a:ea typeface="ＭＳ Ｐゴシック" charset="0"/>
        </a:defRPr>
      </a:lvl3pPr>
      <a:lvl4pPr algn="l" rtl="0" eaLnBrk="0" fontAlgn="base" hangingPunct="0">
        <a:spcBef>
          <a:spcPct val="0"/>
        </a:spcBef>
        <a:spcAft>
          <a:spcPct val="0"/>
        </a:spcAft>
        <a:defRPr sz="2200">
          <a:solidFill>
            <a:srgbClr val="69696C"/>
          </a:solidFill>
          <a:latin typeface="Arial" charset="0"/>
          <a:ea typeface="ＭＳ Ｐゴシック" charset="0"/>
        </a:defRPr>
      </a:lvl4pPr>
      <a:lvl5pPr algn="l" rtl="0" eaLnBrk="0" fontAlgn="base" hangingPunct="0">
        <a:spcBef>
          <a:spcPct val="0"/>
        </a:spcBef>
        <a:spcAft>
          <a:spcPct val="0"/>
        </a:spcAft>
        <a:defRPr sz="2200">
          <a:solidFill>
            <a:srgbClr val="69696C"/>
          </a:solidFill>
          <a:latin typeface="Arial" charset="0"/>
          <a:ea typeface="ＭＳ Ｐゴシック" charset="0"/>
        </a:defRPr>
      </a:lvl5pPr>
      <a:lvl6pPr marL="457200" algn="l" rtl="0" fontAlgn="base">
        <a:spcBef>
          <a:spcPct val="0"/>
        </a:spcBef>
        <a:spcAft>
          <a:spcPct val="0"/>
        </a:spcAft>
        <a:defRPr sz="2200">
          <a:solidFill>
            <a:srgbClr val="69696C"/>
          </a:solidFill>
          <a:latin typeface="Arial" charset="0"/>
          <a:ea typeface="ＭＳ Ｐゴシック" charset="0"/>
        </a:defRPr>
      </a:lvl6pPr>
      <a:lvl7pPr marL="914400" algn="l" rtl="0" fontAlgn="base">
        <a:spcBef>
          <a:spcPct val="0"/>
        </a:spcBef>
        <a:spcAft>
          <a:spcPct val="0"/>
        </a:spcAft>
        <a:defRPr sz="2200">
          <a:solidFill>
            <a:srgbClr val="69696C"/>
          </a:solidFill>
          <a:latin typeface="Arial" charset="0"/>
          <a:ea typeface="ＭＳ Ｐゴシック" charset="0"/>
        </a:defRPr>
      </a:lvl7pPr>
      <a:lvl8pPr marL="1371600" algn="l" rtl="0" fontAlgn="base">
        <a:spcBef>
          <a:spcPct val="0"/>
        </a:spcBef>
        <a:spcAft>
          <a:spcPct val="0"/>
        </a:spcAft>
        <a:defRPr sz="2200">
          <a:solidFill>
            <a:srgbClr val="69696C"/>
          </a:solidFill>
          <a:latin typeface="Arial" charset="0"/>
          <a:ea typeface="ＭＳ Ｐゴシック" charset="0"/>
        </a:defRPr>
      </a:lvl8pPr>
      <a:lvl9pPr marL="1828800" algn="l" rtl="0" fontAlgn="base">
        <a:spcBef>
          <a:spcPct val="0"/>
        </a:spcBef>
        <a:spcAft>
          <a:spcPct val="0"/>
        </a:spcAft>
        <a:defRPr sz="2200">
          <a:solidFill>
            <a:srgbClr val="69696C"/>
          </a:solidFill>
          <a:latin typeface="Arial" charset="0"/>
          <a:ea typeface="ＭＳ Ｐゴシック" charset="0"/>
        </a:defRPr>
      </a:lvl9pPr>
    </p:titleStyle>
    <p:bodyStyle>
      <a:lvl1pPr marL="342900" indent="-342900" algn="l" defTabSz="228600" rtl="0" eaLnBrk="0" fontAlgn="base" hangingPunct="0">
        <a:spcBef>
          <a:spcPct val="0"/>
        </a:spcBef>
        <a:spcAft>
          <a:spcPct val="0"/>
        </a:spcAft>
        <a:buClr>
          <a:srgbClr val="F2AB00"/>
        </a:buClr>
        <a:defRPr sz="1400">
          <a:solidFill>
            <a:srgbClr val="69696C"/>
          </a:solidFill>
          <a:latin typeface="+mn-lt"/>
          <a:ea typeface="+mn-ea"/>
          <a:cs typeface="+mn-cs"/>
        </a:defRPr>
      </a:lvl1pPr>
      <a:lvl2pPr marL="173038" indent="-171450" algn="l" defTabSz="228600" rtl="0" eaLnBrk="0" fontAlgn="base" hangingPunct="0">
        <a:spcBef>
          <a:spcPct val="0"/>
        </a:spcBef>
        <a:spcAft>
          <a:spcPct val="0"/>
        </a:spcAft>
        <a:buClr>
          <a:srgbClr val="F2AB00"/>
        </a:buClr>
        <a:buFont typeface="Arial" pitchFamily="34" charset="0"/>
        <a:buChar char="•"/>
        <a:defRPr sz="1400">
          <a:solidFill>
            <a:srgbClr val="69696C"/>
          </a:solidFill>
          <a:latin typeface="+mn-lt"/>
          <a:ea typeface="+mn-ea"/>
        </a:defRPr>
      </a:lvl2pPr>
      <a:lvl3pPr marL="174625" indent="739775" algn="l" defTabSz="228600" rtl="0" eaLnBrk="0" fontAlgn="base" hangingPunct="0">
        <a:spcBef>
          <a:spcPct val="0"/>
        </a:spcBef>
        <a:spcAft>
          <a:spcPct val="0"/>
        </a:spcAft>
        <a:buClr>
          <a:srgbClr val="F2AB00"/>
        </a:buClr>
        <a:defRPr sz="1400">
          <a:solidFill>
            <a:srgbClr val="69696C"/>
          </a:solidFill>
          <a:latin typeface="+mn-lt"/>
          <a:ea typeface="+mn-ea"/>
        </a:defRPr>
      </a:lvl3pPr>
      <a:lvl4pPr marL="176213" indent="1195388" algn="l" defTabSz="228600" rtl="0" eaLnBrk="0" fontAlgn="base" hangingPunct="0">
        <a:spcBef>
          <a:spcPct val="0"/>
        </a:spcBef>
        <a:spcAft>
          <a:spcPct val="0"/>
        </a:spcAft>
        <a:buClr>
          <a:srgbClr val="F2AB00"/>
        </a:buClr>
        <a:defRPr sz="1400">
          <a:solidFill>
            <a:srgbClr val="69696C"/>
          </a:solidFill>
          <a:latin typeface="+mn-lt"/>
          <a:ea typeface="+mn-ea"/>
        </a:defRPr>
      </a:lvl4pPr>
      <a:lvl5pPr marL="179388" indent="-1588" algn="l" defTabSz="228600" rtl="0" eaLnBrk="0" fontAlgn="base" hangingPunct="0">
        <a:spcBef>
          <a:spcPct val="0"/>
        </a:spcBef>
        <a:spcAft>
          <a:spcPct val="0"/>
        </a:spcAft>
        <a:buClr>
          <a:srgbClr val="F2AB00"/>
        </a:buClr>
        <a:defRPr sz="1400">
          <a:solidFill>
            <a:srgbClr val="69696C"/>
          </a:solidFill>
          <a:latin typeface="+mn-lt"/>
          <a:ea typeface="+mn-ea"/>
        </a:defRPr>
      </a:lvl5pPr>
      <a:lvl6pPr marL="636588" indent="-1588" algn="l" defTabSz="228600" rtl="0" fontAlgn="base">
        <a:spcBef>
          <a:spcPct val="0"/>
        </a:spcBef>
        <a:spcAft>
          <a:spcPct val="0"/>
        </a:spcAft>
        <a:buClr>
          <a:srgbClr val="F2AB00"/>
        </a:buClr>
        <a:defRPr sz="1400">
          <a:solidFill>
            <a:srgbClr val="69696C"/>
          </a:solidFill>
          <a:latin typeface="+mn-lt"/>
          <a:ea typeface="+mn-ea"/>
        </a:defRPr>
      </a:lvl6pPr>
      <a:lvl7pPr marL="1093788" indent="-1588" algn="l" defTabSz="228600" rtl="0" fontAlgn="base">
        <a:spcBef>
          <a:spcPct val="0"/>
        </a:spcBef>
        <a:spcAft>
          <a:spcPct val="0"/>
        </a:spcAft>
        <a:buClr>
          <a:srgbClr val="F2AB00"/>
        </a:buClr>
        <a:defRPr sz="1400">
          <a:solidFill>
            <a:srgbClr val="69696C"/>
          </a:solidFill>
          <a:latin typeface="+mn-lt"/>
          <a:ea typeface="+mn-ea"/>
        </a:defRPr>
      </a:lvl7pPr>
      <a:lvl8pPr marL="1550988" indent="-1588" algn="l" defTabSz="228600" rtl="0" fontAlgn="base">
        <a:spcBef>
          <a:spcPct val="0"/>
        </a:spcBef>
        <a:spcAft>
          <a:spcPct val="0"/>
        </a:spcAft>
        <a:buClr>
          <a:srgbClr val="F2AB00"/>
        </a:buClr>
        <a:defRPr sz="1400">
          <a:solidFill>
            <a:srgbClr val="69696C"/>
          </a:solidFill>
          <a:latin typeface="+mn-lt"/>
          <a:ea typeface="+mn-ea"/>
        </a:defRPr>
      </a:lvl8pPr>
      <a:lvl9pPr marL="2008188" indent="-1588" algn="l" defTabSz="228600" rtl="0" fontAlgn="base">
        <a:spcBef>
          <a:spcPct val="0"/>
        </a:spcBef>
        <a:spcAft>
          <a:spcPct val="0"/>
        </a:spcAft>
        <a:buClr>
          <a:srgbClr val="F2AB00"/>
        </a:buClr>
        <a:defRPr sz="1400">
          <a:solidFill>
            <a:srgbClr val="69696C"/>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centreforglobalfinance.org/"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hyperlink" Target="https://www.centreforglobalfinance.org/"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30680"/>
            <a:ext cx="9036496" cy="1166272"/>
          </a:xfrm>
        </p:spPr>
        <p:txBody>
          <a:bodyPr>
            <a:noAutofit/>
          </a:bodyPr>
          <a:lstStyle/>
          <a:p>
            <a:pPr algn="ctr"/>
            <a:r>
              <a:rPr lang="en-GB" sz="3600" b="1" dirty="0">
                <a:solidFill>
                  <a:srgbClr val="7030A0"/>
                </a:solidFill>
                <a:latin typeface="Helvetica" pitchFamily="2" charset="0"/>
              </a:rPr>
              <a:t>African Development Bank (</a:t>
            </a:r>
            <a:r>
              <a:rPr lang="en-GB" sz="3600" b="1" dirty="0" err="1">
                <a:solidFill>
                  <a:srgbClr val="7030A0"/>
                </a:solidFill>
                <a:latin typeface="Helvetica" pitchFamily="2" charset="0"/>
              </a:rPr>
              <a:t>AfDB</a:t>
            </a:r>
            <a:r>
              <a:rPr lang="en-GB" sz="3600" b="1" dirty="0">
                <a:solidFill>
                  <a:srgbClr val="7030A0"/>
                </a:solidFill>
                <a:latin typeface="Helvetica" pitchFamily="2" charset="0"/>
              </a:rPr>
              <a:t>) Funding for SMEs</a:t>
            </a:r>
            <a:r>
              <a:rPr lang="en-GB" sz="3600" dirty="0">
                <a:latin typeface="Helvetica" pitchFamily="2" charset="0"/>
              </a:rPr>
              <a:t/>
            </a:r>
            <a:br>
              <a:rPr lang="en-GB" sz="3600" dirty="0">
                <a:latin typeface="Helvetica" pitchFamily="2" charset="0"/>
              </a:rPr>
            </a:br>
            <a:r>
              <a:rPr lang="en-GB" sz="3600" dirty="0">
                <a:latin typeface="Helvetica" pitchFamily="2" charset="0"/>
              </a:rPr>
              <a:t>	</a:t>
            </a:r>
          </a:p>
        </p:txBody>
      </p:sp>
      <p:sp>
        <p:nvSpPr>
          <p:cNvPr id="3" name="Subtitle 2"/>
          <p:cNvSpPr>
            <a:spLocks noGrp="1"/>
          </p:cNvSpPr>
          <p:nvPr>
            <p:ph type="subTitle" idx="1"/>
          </p:nvPr>
        </p:nvSpPr>
        <p:spPr>
          <a:xfrm>
            <a:off x="179512" y="3573016"/>
            <a:ext cx="8712968" cy="3096344"/>
          </a:xfrm>
        </p:spPr>
        <p:txBody>
          <a:bodyPr>
            <a:normAutofit fontScale="92500" lnSpcReduction="20000"/>
          </a:bodyPr>
          <a:lstStyle/>
          <a:p>
            <a:pPr>
              <a:spcAft>
                <a:spcPts val="1500"/>
              </a:spcAft>
            </a:pPr>
            <a:r>
              <a:rPr lang="en-GB" sz="2400" dirty="0">
                <a:solidFill>
                  <a:schemeClr val="tx1">
                    <a:lumMod val="75000"/>
                  </a:schemeClr>
                </a:solidFill>
              </a:rPr>
              <a:t>	</a:t>
            </a:r>
            <a:r>
              <a:rPr lang="en-GB" sz="2400" i="1" dirty="0">
                <a:solidFill>
                  <a:schemeClr val="tx1">
                    <a:lumMod val="75000"/>
                  </a:schemeClr>
                </a:solidFill>
              </a:rPr>
              <a:t>Professor Victor Murinde, FRSA, </a:t>
            </a:r>
            <a:r>
              <a:rPr lang="en-GB" sz="2400" i="1" dirty="0" err="1">
                <a:solidFill>
                  <a:schemeClr val="tx1">
                    <a:lumMod val="75000"/>
                  </a:schemeClr>
                </a:solidFill>
              </a:rPr>
              <a:t>FAcSS</a:t>
            </a:r>
            <a:endParaRPr lang="en-GB" sz="2400" i="1" dirty="0">
              <a:solidFill>
                <a:schemeClr val="tx1">
                  <a:lumMod val="75000"/>
                </a:schemeClr>
              </a:solidFill>
            </a:endParaRPr>
          </a:p>
          <a:p>
            <a:pPr>
              <a:spcAft>
                <a:spcPts val="1500"/>
              </a:spcAft>
            </a:pPr>
            <a:r>
              <a:rPr lang="en-GB" sz="2400" dirty="0">
                <a:solidFill>
                  <a:schemeClr val="tx1">
                    <a:lumMod val="75000"/>
                  </a:schemeClr>
                </a:solidFill>
              </a:rPr>
              <a:t>AXA Chair in Global Finance</a:t>
            </a:r>
          </a:p>
          <a:p>
            <a:pPr>
              <a:spcAft>
                <a:spcPts val="1500"/>
              </a:spcAft>
            </a:pPr>
            <a:r>
              <a:rPr lang="en-GB" sz="2400" dirty="0">
                <a:solidFill>
                  <a:schemeClr val="tx1">
                    <a:lumMod val="75000"/>
                  </a:schemeClr>
                </a:solidFill>
              </a:rPr>
              <a:t>Director, Centre for Global Finance</a:t>
            </a:r>
          </a:p>
          <a:p>
            <a:pPr>
              <a:spcAft>
                <a:spcPts val="1500"/>
              </a:spcAft>
            </a:pPr>
            <a:r>
              <a:rPr lang="en-GB" sz="2400" dirty="0">
                <a:solidFill>
                  <a:schemeClr val="tx1">
                    <a:lumMod val="75000"/>
                  </a:schemeClr>
                </a:solidFill>
              </a:rPr>
              <a:t>Head, School of Finance and Management</a:t>
            </a:r>
          </a:p>
          <a:p>
            <a:pPr>
              <a:spcAft>
                <a:spcPts val="1500"/>
              </a:spcAft>
            </a:pPr>
            <a:r>
              <a:rPr lang="en-GB" sz="2400" dirty="0">
                <a:solidFill>
                  <a:schemeClr val="tx1">
                    <a:lumMod val="75000"/>
                  </a:schemeClr>
                </a:solidFill>
              </a:rPr>
              <a:t>SOAS University of London</a:t>
            </a:r>
          </a:p>
          <a:p>
            <a:pPr lvl="0">
              <a:spcAft>
                <a:spcPts val="1500"/>
              </a:spcAft>
            </a:pPr>
            <a:r>
              <a:rPr lang="en-GB" sz="2400" dirty="0">
                <a:solidFill>
                  <a:schemeClr val="tx1">
                    <a:lumMod val="75000"/>
                  </a:schemeClr>
                </a:solidFill>
              </a:rPr>
              <a:t>SOAS Centre for Global Finance: </a:t>
            </a:r>
            <a:r>
              <a:rPr lang="en-GB" sz="2250" dirty="0">
                <a:solidFill>
                  <a:srgbClr val="0070C0"/>
                </a:solidFill>
                <a:hlinkClick r:id="rId2">
                  <a:extLst>
                    <a:ext uri="{A12FA001-AC4F-418D-AE19-62706E023703}">
                      <ahyp:hlinkClr xmlns:ahyp="http://schemas.microsoft.com/office/drawing/2018/hyperlinkcolor" xmlns="" val="tx"/>
                    </a:ext>
                  </a:extLst>
                </a:hlinkClick>
              </a:rPr>
              <a:t>https://www.centreforglobalfinance.org/</a:t>
            </a:r>
            <a:endParaRPr lang="en-GB" sz="2250" dirty="0">
              <a:solidFill>
                <a:srgbClr val="0070C0"/>
              </a:solidFill>
            </a:endParaRPr>
          </a:p>
          <a:p>
            <a:endParaRPr lang="en-GB" sz="2700" dirty="0"/>
          </a:p>
        </p:txBody>
      </p:sp>
      <p:sp>
        <p:nvSpPr>
          <p:cNvPr id="4" name="Slide Number Placeholder 3">
            <a:extLst>
              <a:ext uri="{FF2B5EF4-FFF2-40B4-BE49-F238E27FC236}">
                <a16:creationId xmlns:a16="http://schemas.microsoft.com/office/drawing/2014/main" xmlns="" id="{A3FD078E-E769-084A-8717-362648199A35}"/>
              </a:ext>
            </a:extLst>
          </p:cNvPr>
          <p:cNvSpPr>
            <a:spLocks noGrp="1"/>
          </p:cNvSpPr>
          <p:nvPr>
            <p:ph type="sldNum" sz="quarter" idx="12"/>
          </p:nvPr>
        </p:nvSpPr>
        <p:spPr/>
        <p:txBody>
          <a:bodyPr/>
          <a:lstStyle/>
          <a:p>
            <a:pPr>
              <a:defRPr/>
            </a:pPr>
            <a:fld id="{4EFC9DD9-3B95-4601-83F2-368B51E690E1}" type="slidenum">
              <a:rPr lang="en-US" smtClean="0"/>
              <a:pPr>
                <a:defRPr/>
              </a:pPr>
              <a:t>0</a:t>
            </a:fld>
            <a:endParaRPr lang="en-US"/>
          </a:p>
        </p:txBody>
      </p:sp>
    </p:spTree>
    <p:extLst>
      <p:ext uri="{BB962C8B-B14F-4D97-AF65-F5344CB8AC3E}">
        <p14:creationId xmlns:p14="http://schemas.microsoft.com/office/powerpoint/2010/main" val="2735070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3" y="260649"/>
            <a:ext cx="8269497" cy="720080"/>
          </a:xfrm>
        </p:spPr>
        <p:txBody>
          <a:bodyPr>
            <a:noAutofit/>
          </a:bodyPr>
          <a:lstStyle/>
          <a:p>
            <a:r>
              <a:rPr lang="en-GB" sz="3200" b="1" dirty="0">
                <a:solidFill>
                  <a:srgbClr val="7030A0"/>
                </a:solidFill>
                <a:latin typeface="Helvetica" pitchFamily="2" charset="0"/>
              </a:rPr>
              <a:t>Summing up FAPA</a:t>
            </a:r>
          </a:p>
        </p:txBody>
      </p:sp>
      <p:sp>
        <p:nvSpPr>
          <p:cNvPr id="3" name="Content Placeholder 2"/>
          <p:cNvSpPr>
            <a:spLocks noGrp="1"/>
          </p:cNvSpPr>
          <p:nvPr>
            <p:ph idx="1"/>
          </p:nvPr>
        </p:nvSpPr>
        <p:spPr>
          <a:xfrm>
            <a:off x="251520" y="1523820"/>
            <a:ext cx="8778390" cy="5217548"/>
          </a:xfrm>
        </p:spPr>
        <p:txBody>
          <a:bodyPr>
            <a:normAutofit fontScale="62500" lnSpcReduction="20000"/>
          </a:bodyPr>
          <a:lstStyle/>
          <a:p>
            <a:pPr>
              <a:lnSpc>
                <a:spcPct val="120000"/>
              </a:lnSpc>
              <a:spcBef>
                <a:spcPts val="1000"/>
              </a:spcBef>
              <a:spcAft>
                <a:spcPts val="1000"/>
              </a:spcAft>
              <a:buFont typeface="Arial" panose="020B0604020202020204" pitchFamily="34" charset="0"/>
              <a:buChar char="•"/>
            </a:pPr>
            <a:r>
              <a:rPr lang="en-GB" sz="3200" b="1" dirty="0">
                <a:solidFill>
                  <a:srgbClr val="FF0000"/>
                </a:solidFill>
              </a:rPr>
              <a:t>Basic Data (as of 25 July 2018)</a:t>
            </a:r>
            <a:endParaRPr lang="en-GB" sz="3200" dirty="0">
              <a:solidFill>
                <a:srgbClr val="FF0000"/>
              </a:solidFill>
            </a:endParaRPr>
          </a:p>
          <a:p>
            <a:pPr>
              <a:lnSpc>
                <a:spcPct val="120000"/>
              </a:lnSpc>
              <a:spcBef>
                <a:spcPts val="1000"/>
              </a:spcBef>
              <a:spcAft>
                <a:spcPts val="1000"/>
              </a:spcAft>
              <a:buFont typeface="Arial" panose="020B0604020202020204" pitchFamily="34" charset="0"/>
              <a:buChar char="•"/>
            </a:pPr>
            <a:r>
              <a:rPr lang="en-GB" sz="3200" b="1" dirty="0">
                <a:solidFill>
                  <a:schemeClr val="tx1">
                    <a:lumMod val="75000"/>
                  </a:schemeClr>
                </a:solidFill>
              </a:rPr>
              <a:t>Date of agreement</a:t>
            </a:r>
            <a:r>
              <a:rPr lang="en-GB" sz="3200" dirty="0">
                <a:solidFill>
                  <a:schemeClr val="tx1">
                    <a:lumMod val="75000"/>
                  </a:schemeClr>
                </a:solidFill>
              </a:rPr>
              <a:t>: January 24, 2006 converted into a multi-donor agreement with the participation of Austria in October 2010.</a:t>
            </a:r>
          </a:p>
          <a:p>
            <a:pPr>
              <a:lnSpc>
                <a:spcPct val="120000"/>
              </a:lnSpc>
              <a:spcBef>
                <a:spcPts val="1000"/>
              </a:spcBef>
              <a:spcAft>
                <a:spcPts val="1000"/>
              </a:spcAft>
              <a:buFont typeface="Arial" panose="020B0604020202020204" pitchFamily="34" charset="0"/>
              <a:buChar char="•"/>
            </a:pPr>
            <a:r>
              <a:rPr lang="en-GB" sz="3200" b="1" dirty="0">
                <a:solidFill>
                  <a:schemeClr val="tx1">
                    <a:lumMod val="75000"/>
                  </a:schemeClr>
                </a:solidFill>
              </a:rPr>
              <a:t>Current volume of the fund</a:t>
            </a:r>
            <a:r>
              <a:rPr lang="en-GB" sz="3200" dirty="0">
                <a:solidFill>
                  <a:schemeClr val="tx1">
                    <a:lumMod val="75000"/>
                  </a:schemeClr>
                </a:solidFill>
              </a:rPr>
              <a:t>: US $87.47 million</a:t>
            </a:r>
          </a:p>
          <a:p>
            <a:pPr>
              <a:lnSpc>
                <a:spcPct val="120000"/>
              </a:lnSpc>
              <a:spcBef>
                <a:spcPts val="1000"/>
              </a:spcBef>
              <a:spcAft>
                <a:spcPts val="1000"/>
              </a:spcAft>
              <a:buFont typeface="Arial" panose="020B0604020202020204" pitchFamily="34" charset="0"/>
              <a:buChar char="•"/>
            </a:pPr>
            <a:r>
              <a:rPr lang="en-GB" sz="3200" b="1" dirty="0">
                <a:solidFill>
                  <a:schemeClr val="tx1">
                    <a:lumMod val="75000"/>
                  </a:schemeClr>
                </a:solidFill>
              </a:rPr>
              <a:t>Net Project Approvals</a:t>
            </a:r>
            <a:r>
              <a:rPr lang="en-GB" sz="3200" dirty="0">
                <a:solidFill>
                  <a:schemeClr val="tx1">
                    <a:lumMod val="75000"/>
                  </a:schemeClr>
                </a:solidFill>
              </a:rPr>
              <a:t>: 75 projects, US $64.58 million</a:t>
            </a:r>
          </a:p>
          <a:p>
            <a:pPr>
              <a:lnSpc>
                <a:spcPct val="120000"/>
              </a:lnSpc>
              <a:spcBef>
                <a:spcPts val="1000"/>
              </a:spcBef>
              <a:spcAft>
                <a:spcPts val="1000"/>
              </a:spcAft>
              <a:buFont typeface="Arial" panose="020B0604020202020204" pitchFamily="34" charset="0"/>
              <a:buChar char="•"/>
            </a:pPr>
            <a:r>
              <a:rPr lang="en-GB" sz="3200" b="1" dirty="0">
                <a:solidFill>
                  <a:schemeClr val="tx1">
                    <a:lumMod val="75000"/>
                  </a:schemeClr>
                </a:solidFill>
              </a:rPr>
              <a:t>Average project amount:</a:t>
            </a:r>
            <a:r>
              <a:rPr lang="en-GB" sz="3200" dirty="0">
                <a:solidFill>
                  <a:schemeClr val="tx1">
                    <a:lumMod val="75000"/>
                  </a:schemeClr>
                </a:solidFill>
              </a:rPr>
              <a:t> US $861,129</a:t>
            </a:r>
          </a:p>
          <a:p>
            <a:pPr>
              <a:lnSpc>
                <a:spcPct val="120000"/>
              </a:lnSpc>
              <a:spcBef>
                <a:spcPts val="1000"/>
              </a:spcBef>
              <a:spcAft>
                <a:spcPts val="1000"/>
              </a:spcAft>
              <a:buFont typeface="Arial" panose="020B0604020202020204" pitchFamily="34" charset="0"/>
              <a:buChar char="•"/>
            </a:pPr>
            <a:r>
              <a:rPr lang="en-GB" sz="3200" b="1" dirty="0">
                <a:solidFill>
                  <a:schemeClr val="tx1">
                    <a:lumMod val="75000"/>
                  </a:schemeClr>
                </a:solidFill>
              </a:rPr>
              <a:t>Completed Projects</a:t>
            </a:r>
            <a:r>
              <a:rPr lang="en-GB" sz="3200" dirty="0">
                <a:solidFill>
                  <a:schemeClr val="tx1">
                    <a:lumMod val="75000"/>
                  </a:schemeClr>
                </a:solidFill>
              </a:rPr>
              <a:t>: 34</a:t>
            </a:r>
          </a:p>
          <a:p>
            <a:pPr>
              <a:lnSpc>
                <a:spcPct val="120000"/>
              </a:lnSpc>
              <a:spcBef>
                <a:spcPts val="1000"/>
              </a:spcBef>
              <a:spcAft>
                <a:spcPts val="1000"/>
              </a:spcAft>
              <a:buFont typeface="Arial" panose="020B0604020202020204" pitchFamily="34" charset="0"/>
              <a:buChar char="•"/>
            </a:pPr>
            <a:r>
              <a:rPr lang="en-GB" sz="3200" b="1" dirty="0">
                <a:solidFill>
                  <a:schemeClr val="tx1">
                    <a:lumMod val="75000"/>
                  </a:schemeClr>
                </a:solidFill>
              </a:rPr>
              <a:t>Ongoing Projects</a:t>
            </a:r>
            <a:r>
              <a:rPr lang="en-GB" sz="3200" dirty="0">
                <a:solidFill>
                  <a:schemeClr val="tx1">
                    <a:lumMod val="75000"/>
                  </a:schemeClr>
                </a:solidFill>
              </a:rPr>
              <a:t>: 41</a:t>
            </a:r>
          </a:p>
          <a:p>
            <a:pPr>
              <a:lnSpc>
                <a:spcPct val="120000"/>
              </a:lnSpc>
              <a:spcBef>
                <a:spcPts val="1000"/>
              </a:spcBef>
              <a:spcAft>
                <a:spcPts val="1000"/>
              </a:spcAft>
              <a:buFont typeface="Arial" panose="020B0604020202020204" pitchFamily="34" charset="0"/>
              <a:buChar char="•"/>
            </a:pPr>
            <a:r>
              <a:rPr lang="en-GB" sz="3200" b="1" dirty="0">
                <a:solidFill>
                  <a:schemeClr val="tx1">
                    <a:lumMod val="75000"/>
                  </a:schemeClr>
                </a:solidFill>
              </a:rPr>
              <a:t>Financial contributors</a:t>
            </a:r>
            <a:r>
              <a:rPr lang="en-GB" sz="3200" dirty="0">
                <a:solidFill>
                  <a:schemeClr val="tx1">
                    <a:lumMod val="75000"/>
                  </a:schemeClr>
                </a:solidFill>
              </a:rPr>
              <a:t>: Government of Japan (US $74.18 million), AfDB (US $10.6 million), Government of Austria (Euro 1 million), and Development Bank of Austria (Euro 1 million).</a:t>
            </a:r>
          </a:p>
        </p:txBody>
      </p:sp>
      <p:sp>
        <p:nvSpPr>
          <p:cNvPr id="4" name="Slide Number Placeholder 3">
            <a:extLst>
              <a:ext uri="{FF2B5EF4-FFF2-40B4-BE49-F238E27FC236}">
                <a16:creationId xmlns:a16="http://schemas.microsoft.com/office/drawing/2014/main" xmlns="" id="{3729BCE4-DC61-D04D-A003-792D6E289B51}"/>
              </a:ext>
            </a:extLst>
          </p:cNvPr>
          <p:cNvSpPr>
            <a:spLocks noGrp="1"/>
          </p:cNvSpPr>
          <p:nvPr>
            <p:ph type="sldNum" sz="quarter" idx="12"/>
          </p:nvPr>
        </p:nvSpPr>
        <p:spPr/>
        <p:txBody>
          <a:bodyPr/>
          <a:lstStyle/>
          <a:p>
            <a:pPr>
              <a:defRPr/>
            </a:pPr>
            <a:fld id="{48F23283-8C2A-49AA-99E1-25D3FCA8D64B}" type="slidenum">
              <a:rPr lang="en-US" smtClean="0"/>
              <a:pPr>
                <a:defRPr/>
              </a:pPr>
              <a:t>9</a:t>
            </a:fld>
            <a:endParaRPr lang="en-US"/>
          </a:p>
        </p:txBody>
      </p:sp>
    </p:spTree>
    <p:extLst>
      <p:ext uri="{BB962C8B-B14F-4D97-AF65-F5344CB8AC3E}">
        <p14:creationId xmlns:p14="http://schemas.microsoft.com/office/powerpoint/2010/main" val="1588470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5" y="260648"/>
            <a:ext cx="9036496" cy="936104"/>
          </a:xfrm>
        </p:spPr>
        <p:txBody>
          <a:bodyPr>
            <a:normAutofit fontScale="90000"/>
          </a:bodyPr>
          <a:lstStyle/>
          <a:p>
            <a:r>
              <a:rPr lang="en-GB" sz="3200" b="1" dirty="0" err="1">
                <a:solidFill>
                  <a:srgbClr val="7030A0"/>
                </a:solidFill>
                <a:latin typeface="Helvetica" pitchFamily="2" charset="0"/>
              </a:rPr>
              <a:t>AfDB</a:t>
            </a:r>
            <a:r>
              <a:rPr lang="en-GB" sz="3200" b="1" dirty="0">
                <a:solidFill>
                  <a:srgbClr val="7030A0"/>
                </a:solidFill>
                <a:latin typeface="Helvetica" pitchFamily="2" charset="0"/>
              </a:rPr>
              <a:t> supports SMEs through </a:t>
            </a:r>
            <a:r>
              <a:rPr lang="en-GB" sz="3200" b="1" dirty="0" smtClean="0">
                <a:solidFill>
                  <a:srgbClr val="7030A0"/>
                </a:solidFill>
                <a:latin typeface="Helvetica" pitchFamily="2" charset="0"/>
              </a:rPr>
              <a:t/>
            </a:r>
            <a:br>
              <a:rPr lang="en-GB" sz="3200" b="1" dirty="0" smtClean="0">
                <a:solidFill>
                  <a:srgbClr val="7030A0"/>
                </a:solidFill>
                <a:latin typeface="Helvetica" pitchFamily="2" charset="0"/>
              </a:rPr>
            </a:br>
            <a:r>
              <a:rPr lang="en-GB" sz="3200" b="1" dirty="0" smtClean="0">
                <a:solidFill>
                  <a:srgbClr val="7030A0"/>
                </a:solidFill>
                <a:latin typeface="Helvetica" pitchFamily="2" charset="0"/>
              </a:rPr>
              <a:t>local </a:t>
            </a:r>
            <a:r>
              <a:rPr lang="en-GB" sz="3200" b="1" dirty="0">
                <a:solidFill>
                  <a:srgbClr val="7030A0"/>
                </a:solidFill>
                <a:latin typeface="Helvetica" pitchFamily="2" charset="0"/>
              </a:rPr>
              <a:t>intermediary banks</a:t>
            </a:r>
          </a:p>
        </p:txBody>
      </p:sp>
      <p:sp>
        <p:nvSpPr>
          <p:cNvPr id="3" name="Content Placeholder 2"/>
          <p:cNvSpPr>
            <a:spLocks noGrp="1"/>
          </p:cNvSpPr>
          <p:nvPr>
            <p:ph idx="1"/>
          </p:nvPr>
        </p:nvSpPr>
        <p:spPr>
          <a:xfrm>
            <a:off x="251520" y="1628800"/>
            <a:ext cx="8712967" cy="5184576"/>
          </a:xfrm>
        </p:spPr>
        <p:txBody>
          <a:bodyPr>
            <a:noAutofit/>
          </a:bodyPr>
          <a:lstStyle/>
          <a:p>
            <a:pPr marL="0" indent="0">
              <a:spcBef>
                <a:spcPts val="600"/>
              </a:spcBef>
              <a:spcAft>
                <a:spcPts val="600"/>
              </a:spcAft>
            </a:pPr>
            <a:r>
              <a:rPr lang="en-GB" sz="2800" b="1" dirty="0">
                <a:solidFill>
                  <a:schemeClr val="tx1">
                    <a:lumMod val="75000"/>
                  </a:schemeClr>
                </a:solidFill>
              </a:rPr>
              <a:t>How does it work?</a:t>
            </a:r>
          </a:p>
          <a:p>
            <a:pPr>
              <a:spcBef>
                <a:spcPts val="600"/>
              </a:spcBef>
              <a:spcAft>
                <a:spcPts val="600"/>
              </a:spcAft>
              <a:buFont typeface="Arial" panose="020B0604020202020204" pitchFamily="34" charset="0"/>
              <a:buChar char="•"/>
            </a:pPr>
            <a:r>
              <a:rPr lang="en-GB" sz="2800" dirty="0">
                <a:solidFill>
                  <a:schemeClr val="tx1">
                    <a:lumMod val="75000"/>
                  </a:schemeClr>
                </a:solidFill>
              </a:rPr>
              <a:t>Case Study – October 2018:  </a:t>
            </a:r>
            <a:r>
              <a:rPr lang="en-GB" sz="2800" dirty="0" err="1">
                <a:solidFill>
                  <a:schemeClr val="tx1">
                    <a:lumMod val="75000"/>
                  </a:schemeClr>
                </a:solidFill>
              </a:rPr>
              <a:t>AfDB</a:t>
            </a:r>
            <a:r>
              <a:rPr lang="en-GB" sz="2800" dirty="0">
                <a:solidFill>
                  <a:schemeClr val="tx1">
                    <a:lumMod val="75000"/>
                  </a:schemeClr>
                </a:solidFill>
              </a:rPr>
              <a:t> approved USD50mn facility to support SMEs and Women Owned Enterprises in Nigeria</a:t>
            </a:r>
          </a:p>
          <a:p>
            <a:pPr>
              <a:spcBef>
                <a:spcPts val="600"/>
              </a:spcBef>
              <a:spcAft>
                <a:spcPts val="600"/>
              </a:spcAft>
              <a:buFont typeface="Arial" panose="020B0604020202020204" pitchFamily="34" charset="0"/>
              <a:buChar char="•"/>
            </a:pPr>
            <a:r>
              <a:rPr lang="en-GB" sz="2800" dirty="0">
                <a:solidFill>
                  <a:schemeClr val="tx1">
                    <a:lumMod val="75000"/>
                  </a:schemeClr>
                </a:solidFill>
              </a:rPr>
              <a:t>The </a:t>
            </a:r>
            <a:r>
              <a:rPr lang="en-GB" sz="2800" dirty="0" err="1">
                <a:solidFill>
                  <a:schemeClr val="tx1">
                    <a:lumMod val="75000"/>
                  </a:schemeClr>
                </a:solidFill>
              </a:rPr>
              <a:t>AfDB</a:t>
            </a:r>
            <a:r>
              <a:rPr lang="en-GB" sz="2800" dirty="0">
                <a:solidFill>
                  <a:schemeClr val="tx1">
                    <a:lumMod val="75000"/>
                  </a:schemeClr>
                </a:solidFill>
              </a:rPr>
              <a:t> approved a USD50 million line of credit to </a:t>
            </a:r>
            <a:r>
              <a:rPr lang="en-GB" sz="2800" dirty="0">
                <a:solidFill>
                  <a:srgbClr val="FF0000"/>
                </a:solidFill>
              </a:rPr>
              <a:t>Fidelity Bank Plc </a:t>
            </a:r>
            <a:r>
              <a:rPr lang="en-GB" sz="2800" dirty="0">
                <a:solidFill>
                  <a:schemeClr val="tx1">
                    <a:lumMod val="75000"/>
                  </a:schemeClr>
                </a:solidFill>
              </a:rPr>
              <a:t>to support SMEs and women-owned enterprises in selected transformative sectors, including close to 100 SMEs in manufacturing, health and education</a:t>
            </a:r>
          </a:p>
          <a:p>
            <a:pPr>
              <a:spcBef>
                <a:spcPts val="600"/>
              </a:spcBef>
              <a:spcAft>
                <a:spcPts val="600"/>
              </a:spcAft>
              <a:buFont typeface="Arial" panose="020B0604020202020204" pitchFamily="34" charset="0"/>
              <a:buChar char="•"/>
            </a:pPr>
            <a:r>
              <a:rPr lang="en-GB" sz="2800" dirty="0">
                <a:solidFill>
                  <a:schemeClr val="tx1">
                    <a:lumMod val="75000"/>
                  </a:schemeClr>
                </a:solidFill>
              </a:rPr>
              <a:t>What are the advantages and limitations of financing SMEs through local intermediary banks?</a:t>
            </a:r>
          </a:p>
        </p:txBody>
      </p:sp>
      <p:sp>
        <p:nvSpPr>
          <p:cNvPr id="4" name="Slide Number Placeholder 3">
            <a:extLst>
              <a:ext uri="{FF2B5EF4-FFF2-40B4-BE49-F238E27FC236}">
                <a16:creationId xmlns:a16="http://schemas.microsoft.com/office/drawing/2014/main" xmlns="" id="{180B25E1-8E0E-DF42-B001-109D9391387F}"/>
              </a:ext>
            </a:extLst>
          </p:cNvPr>
          <p:cNvSpPr>
            <a:spLocks noGrp="1"/>
          </p:cNvSpPr>
          <p:nvPr>
            <p:ph type="sldNum" sz="quarter" idx="12"/>
          </p:nvPr>
        </p:nvSpPr>
        <p:spPr/>
        <p:txBody>
          <a:bodyPr/>
          <a:lstStyle/>
          <a:p>
            <a:pPr>
              <a:defRPr/>
            </a:pPr>
            <a:fld id="{48F23283-8C2A-49AA-99E1-25D3FCA8D64B}" type="slidenum">
              <a:rPr lang="en-US" smtClean="0"/>
              <a:pPr>
                <a:defRPr/>
              </a:pPr>
              <a:t>10</a:t>
            </a:fld>
            <a:endParaRPr lang="en-US"/>
          </a:p>
        </p:txBody>
      </p:sp>
    </p:spTree>
    <p:extLst>
      <p:ext uri="{BB962C8B-B14F-4D97-AF65-F5344CB8AC3E}">
        <p14:creationId xmlns:p14="http://schemas.microsoft.com/office/powerpoint/2010/main" val="34797176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964488" cy="864096"/>
          </a:xfrm>
        </p:spPr>
        <p:txBody>
          <a:bodyPr>
            <a:normAutofit/>
          </a:bodyPr>
          <a:lstStyle/>
          <a:p>
            <a:r>
              <a:rPr lang="en-GB" sz="2800" b="1" dirty="0">
                <a:solidFill>
                  <a:srgbClr val="7030A0"/>
                </a:solidFill>
                <a:latin typeface="Helvetica" pitchFamily="2" charset="0"/>
              </a:rPr>
              <a:t>Another case study involving an </a:t>
            </a:r>
            <a:r>
              <a:rPr lang="en-GB" sz="2800" b="1" dirty="0" smtClean="0">
                <a:solidFill>
                  <a:srgbClr val="7030A0"/>
                </a:solidFill>
                <a:latin typeface="Helvetica" pitchFamily="2" charset="0"/>
              </a:rPr>
              <a:t/>
            </a:r>
            <a:br>
              <a:rPr lang="en-GB" sz="2800" b="1" dirty="0" smtClean="0">
                <a:solidFill>
                  <a:srgbClr val="7030A0"/>
                </a:solidFill>
                <a:latin typeface="Helvetica" pitchFamily="2" charset="0"/>
              </a:rPr>
            </a:br>
            <a:r>
              <a:rPr lang="en-GB" sz="2800" b="1" dirty="0" smtClean="0">
                <a:solidFill>
                  <a:srgbClr val="7030A0"/>
                </a:solidFill>
                <a:latin typeface="Helvetica" pitchFamily="2" charset="0"/>
              </a:rPr>
              <a:t>intermediary </a:t>
            </a:r>
            <a:r>
              <a:rPr lang="en-GB" sz="2800" b="1" dirty="0">
                <a:solidFill>
                  <a:srgbClr val="7030A0"/>
                </a:solidFill>
                <a:latin typeface="Helvetica" pitchFamily="2" charset="0"/>
              </a:rPr>
              <a:t>bank</a:t>
            </a:r>
          </a:p>
        </p:txBody>
      </p:sp>
      <p:sp>
        <p:nvSpPr>
          <p:cNvPr id="3" name="Content Placeholder 2"/>
          <p:cNvSpPr>
            <a:spLocks noGrp="1"/>
          </p:cNvSpPr>
          <p:nvPr>
            <p:ph idx="1"/>
          </p:nvPr>
        </p:nvSpPr>
        <p:spPr>
          <a:xfrm>
            <a:off x="107504" y="1628800"/>
            <a:ext cx="8928992" cy="5112568"/>
          </a:xfrm>
        </p:spPr>
        <p:txBody>
          <a:bodyPr>
            <a:normAutofit fontScale="92500"/>
          </a:bodyPr>
          <a:lstStyle/>
          <a:p>
            <a:pPr>
              <a:spcBef>
                <a:spcPts val="900"/>
              </a:spcBef>
              <a:spcAft>
                <a:spcPts val="900"/>
              </a:spcAft>
              <a:buFont typeface="Arial" panose="020B0604020202020204" pitchFamily="34" charset="0"/>
              <a:buChar char="•"/>
            </a:pPr>
            <a:r>
              <a:rPr lang="en-GB" sz="2800" dirty="0">
                <a:solidFill>
                  <a:srgbClr val="FF0000"/>
                </a:solidFill>
              </a:rPr>
              <a:t>Case Study – Jan 2020</a:t>
            </a:r>
            <a:r>
              <a:rPr lang="en-GB" sz="2800" dirty="0">
                <a:solidFill>
                  <a:schemeClr val="tx1">
                    <a:lumMod val="75000"/>
                  </a:schemeClr>
                </a:solidFill>
              </a:rPr>
              <a:t>: </a:t>
            </a:r>
            <a:r>
              <a:rPr lang="en-GB" sz="2800" dirty="0" err="1">
                <a:solidFill>
                  <a:schemeClr val="tx1">
                    <a:lumMod val="75000"/>
                  </a:schemeClr>
                </a:solidFill>
              </a:rPr>
              <a:t>AfDB</a:t>
            </a:r>
            <a:r>
              <a:rPr lang="en-GB" sz="2800" dirty="0">
                <a:solidFill>
                  <a:schemeClr val="tx1">
                    <a:lumMod val="75000"/>
                  </a:schemeClr>
                </a:solidFill>
              </a:rPr>
              <a:t> approves USD22 million to expand leasing financing to corporates and SMEs</a:t>
            </a:r>
          </a:p>
          <a:p>
            <a:pPr>
              <a:spcBef>
                <a:spcPts val="900"/>
              </a:spcBef>
              <a:spcAft>
                <a:spcPts val="900"/>
              </a:spcAft>
              <a:buFont typeface="Arial" panose="020B0604020202020204" pitchFamily="34" charset="0"/>
              <a:buChar char="•"/>
            </a:pPr>
            <a:r>
              <a:rPr lang="en-GB" sz="2800" dirty="0">
                <a:solidFill>
                  <a:schemeClr val="tx1">
                    <a:lumMod val="75000"/>
                  </a:schemeClr>
                </a:solidFill>
              </a:rPr>
              <a:t>The Board of Directors of the </a:t>
            </a:r>
            <a:r>
              <a:rPr lang="en-GB" sz="2800" dirty="0" err="1">
                <a:solidFill>
                  <a:schemeClr val="tx1">
                    <a:lumMod val="75000"/>
                  </a:schemeClr>
                </a:solidFill>
              </a:rPr>
              <a:t>AfDB</a:t>
            </a:r>
            <a:r>
              <a:rPr lang="en-GB" sz="2800" dirty="0">
                <a:solidFill>
                  <a:schemeClr val="tx1">
                    <a:lumMod val="75000"/>
                  </a:schemeClr>
                </a:solidFill>
              </a:rPr>
              <a:t> approved a USD22 million Senior Loan to help Egypt’s Corporate Leasing Company (</a:t>
            </a:r>
            <a:r>
              <a:rPr lang="en-GB" sz="2800" dirty="0" err="1">
                <a:solidFill>
                  <a:schemeClr val="tx1">
                    <a:lumMod val="75000"/>
                  </a:schemeClr>
                </a:solidFill>
              </a:rPr>
              <a:t>Corplease</a:t>
            </a:r>
            <a:r>
              <a:rPr lang="en-GB" sz="2800" dirty="0">
                <a:solidFill>
                  <a:schemeClr val="tx1">
                    <a:lumMod val="75000"/>
                  </a:schemeClr>
                </a:solidFill>
              </a:rPr>
              <a:t>) expand its operations in Egypt</a:t>
            </a:r>
          </a:p>
          <a:p>
            <a:pPr>
              <a:spcBef>
                <a:spcPts val="900"/>
              </a:spcBef>
              <a:spcAft>
                <a:spcPts val="900"/>
              </a:spcAft>
              <a:buFont typeface="Arial" panose="020B0604020202020204" pitchFamily="34" charset="0"/>
              <a:buChar char="•"/>
            </a:pPr>
            <a:r>
              <a:rPr lang="en-GB" sz="2800" dirty="0">
                <a:solidFill>
                  <a:schemeClr val="tx1">
                    <a:lumMod val="75000"/>
                  </a:schemeClr>
                </a:solidFill>
              </a:rPr>
              <a:t>The decision signalled confidence in a burgeoning local market and in the Egyptian economy as a whole</a:t>
            </a:r>
          </a:p>
          <a:p>
            <a:pPr>
              <a:spcBef>
                <a:spcPts val="900"/>
              </a:spcBef>
              <a:spcAft>
                <a:spcPts val="900"/>
              </a:spcAft>
              <a:buFont typeface="Arial" panose="020B0604020202020204" pitchFamily="34" charset="0"/>
              <a:buChar char="•"/>
            </a:pPr>
            <a:r>
              <a:rPr lang="en-GB" sz="2800" dirty="0">
                <a:solidFill>
                  <a:schemeClr val="tx1">
                    <a:lumMod val="75000"/>
                  </a:schemeClr>
                </a:solidFill>
              </a:rPr>
              <a:t>The Bank will mobilize USD7 million of the USD22 million from the Africa Growing Together Fund (AGTF), a co-financing fund, established with the People’s Bank of China</a:t>
            </a:r>
          </a:p>
        </p:txBody>
      </p:sp>
      <p:sp>
        <p:nvSpPr>
          <p:cNvPr id="4" name="Slide Number Placeholder 3">
            <a:extLst>
              <a:ext uri="{FF2B5EF4-FFF2-40B4-BE49-F238E27FC236}">
                <a16:creationId xmlns:a16="http://schemas.microsoft.com/office/drawing/2014/main" xmlns="" id="{85F50247-01BD-DC4D-AFB8-628EC99F2268}"/>
              </a:ext>
            </a:extLst>
          </p:cNvPr>
          <p:cNvSpPr>
            <a:spLocks noGrp="1"/>
          </p:cNvSpPr>
          <p:nvPr>
            <p:ph type="sldNum" sz="quarter" idx="12"/>
          </p:nvPr>
        </p:nvSpPr>
        <p:spPr/>
        <p:txBody>
          <a:bodyPr/>
          <a:lstStyle/>
          <a:p>
            <a:pPr>
              <a:defRPr/>
            </a:pPr>
            <a:fld id="{48F23283-8C2A-49AA-99E1-25D3FCA8D64B}" type="slidenum">
              <a:rPr lang="en-US" smtClean="0"/>
              <a:pPr>
                <a:defRPr/>
              </a:pPr>
              <a:t>11</a:t>
            </a:fld>
            <a:endParaRPr lang="en-US"/>
          </a:p>
        </p:txBody>
      </p:sp>
    </p:spTree>
    <p:extLst>
      <p:ext uri="{BB962C8B-B14F-4D97-AF65-F5344CB8AC3E}">
        <p14:creationId xmlns:p14="http://schemas.microsoft.com/office/powerpoint/2010/main" val="27619564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5" y="188640"/>
            <a:ext cx="6696743" cy="936103"/>
          </a:xfrm>
        </p:spPr>
        <p:txBody>
          <a:bodyPr>
            <a:normAutofit/>
          </a:bodyPr>
          <a:lstStyle/>
          <a:p>
            <a:r>
              <a:rPr lang="en-GB" sz="2400" b="1" dirty="0" err="1">
                <a:solidFill>
                  <a:srgbClr val="7030A0"/>
                </a:solidFill>
                <a:latin typeface="Helvetica" pitchFamily="2" charset="0"/>
              </a:rPr>
              <a:t>AfDB</a:t>
            </a:r>
            <a:r>
              <a:rPr lang="en-GB" sz="2400" b="1" dirty="0">
                <a:solidFill>
                  <a:srgbClr val="7030A0"/>
                </a:solidFill>
                <a:latin typeface="Helvetica" pitchFamily="2" charset="0"/>
              </a:rPr>
              <a:t> financing through national development banks</a:t>
            </a:r>
          </a:p>
        </p:txBody>
      </p:sp>
      <p:sp>
        <p:nvSpPr>
          <p:cNvPr id="3" name="Content Placeholder 2"/>
          <p:cNvSpPr>
            <a:spLocks noGrp="1"/>
          </p:cNvSpPr>
          <p:nvPr>
            <p:ph idx="1"/>
          </p:nvPr>
        </p:nvSpPr>
        <p:spPr>
          <a:xfrm>
            <a:off x="107504" y="1556792"/>
            <a:ext cx="9036495" cy="5112568"/>
          </a:xfrm>
        </p:spPr>
        <p:txBody>
          <a:bodyPr>
            <a:normAutofit/>
          </a:bodyPr>
          <a:lstStyle/>
          <a:p>
            <a:pPr>
              <a:spcBef>
                <a:spcPts val="600"/>
              </a:spcBef>
              <a:spcAft>
                <a:spcPts val="600"/>
              </a:spcAft>
              <a:buFont typeface="Arial" panose="020B0604020202020204" pitchFamily="34" charset="0"/>
              <a:buChar char="•"/>
            </a:pPr>
            <a:r>
              <a:rPr lang="en-GB" sz="2000" dirty="0">
                <a:solidFill>
                  <a:srgbClr val="FF0000"/>
                </a:solidFill>
              </a:rPr>
              <a:t>Case Study – July 2018</a:t>
            </a:r>
            <a:r>
              <a:rPr lang="en-GB" sz="2000" dirty="0">
                <a:solidFill>
                  <a:schemeClr val="tx1">
                    <a:lumMod val="75000"/>
                  </a:schemeClr>
                </a:solidFill>
              </a:rPr>
              <a:t>: </a:t>
            </a:r>
            <a:r>
              <a:rPr lang="en-GB" sz="2000" dirty="0" err="1">
                <a:solidFill>
                  <a:schemeClr val="tx1">
                    <a:lumMod val="75000"/>
                  </a:schemeClr>
                </a:solidFill>
              </a:rPr>
              <a:t>AfDB</a:t>
            </a:r>
            <a:r>
              <a:rPr lang="en-GB" sz="2000" dirty="0">
                <a:solidFill>
                  <a:schemeClr val="tx1">
                    <a:lumMod val="75000"/>
                  </a:schemeClr>
                </a:solidFill>
              </a:rPr>
              <a:t> funding SMEs through Uganda Development Bank </a:t>
            </a:r>
          </a:p>
          <a:p>
            <a:pPr>
              <a:spcBef>
                <a:spcPts val="600"/>
              </a:spcBef>
              <a:spcAft>
                <a:spcPts val="600"/>
              </a:spcAft>
              <a:buFont typeface="Arial" panose="020B0604020202020204" pitchFamily="34" charset="0"/>
              <a:buChar char="•"/>
            </a:pPr>
            <a:r>
              <a:rPr lang="en-GB" sz="2000" dirty="0">
                <a:solidFill>
                  <a:schemeClr val="tx1">
                    <a:lumMod val="75000"/>
                  </a:schemeClr>
                </a:solidFill>
              </a:rPr>
              <a:t>In July 2018 the </a:t>
            </a:r>
            <a:r>
              <a:rPr lang="en-GB" sz="2000" dirty="0" err="1">
                <a:solidFill>
                  <a:schemeClr val="tx1">
                    <a:lumMod val="75000"/>
                  </a:schemeClr>
                </a:solidFill>
              </a:rPr>
              <a:t>AfDB</a:t>
            </a:r>
            <a:r>
              <a:rPr lang="en-GB" sz="2000" dirty="0">
                <a:solidFill>
                  <a:schemeClr val="tx1">
                    <a:lumMod val="75000"/>
                  </a:schemeClr>
                </a:solidFill>
              </a:rPr>
              <a:t> approved a </a:t>
            </a:r>
            <a:r>
              <a:rPr lang="en-GB" sz="2000" dirty="0">
                <a:solidFill>
                  <a:srgbClr val="FF0000"/>
                </a:solidFill>
              </a:rPr>
              <a:t>USD20 million loan to Uganda Development Bank (UDB)</a:t>
            </a:r>
            <a:r>
              <a:rPr lang="en-GB" sz="2000" dirty="0"/>
              <a:t> </a:t>
            </a:r>
            <a:r>
              <a:rPr lang="en-GB" sz="2000" dirty="0">
                <a:solidFill>
                  <a:schemeClr val="tx1">
                    <a:lumMod val="75000"/>
                  </a:schemeClr>
                </a:solidFill>
              </a:rPr>
              <a:t>for funding local SMEs </a:t>
            </a:r>
          </a:p>
          <a:p>
            <a:pPr>
              <a:spcBef>
                <a:spcPts val="600"/>
              </a:spcBef>
              <a:spcAft>
                <a:spcPts val="600"/>
              </a:spcAft>
              <a:buFont typeface="Arial" panose="020B0604020202020204" pitchFamily="34" charset="0"/>
              <a:buChar char="•"/>
            </a:pPr>
            <a:r>
              <a:rPr lang="en-GB" sz="2000" dirty="0">
                <a:solidFill>
                  <a:schemeClr val="tx1">
                    <a:lumMod val="75000"/>
                  </a:schemeClr>
                </a:solidFill>
              </a:rPr>
              <a:t>The Uganda Development Bank is the first development finance institution established by the Government of Uganda in 1972</a:t>
            </a:r>
          </a:p>
          <a:p>
            <a:pPr>
              <a:spcBef>
                <a:spcPts val="600"/>
              </a:spcBef>
              <a:spcAft>
                <a:spcPts val="600"/>
              </a:spcAft>
              <a:buFont typeface="Arial" panose="020B0604020202020204" pitchFamily="34" charset="0"/>
              <a:buChar char="•"/>
            </a:pPr>
            <a:r>
              <a:rPr lang="en-GB" sz="2000" dirty="0">
                <a:solidFill>
                  <a:schemeClr val="tx1">
                    <a:lumMod val="75000"/>
                  </a:schemeClr>
                </a:solidFill>
              </a:rPr>
              <a:t>The financial package comprises of a 10-year </a:t>
            </a:r>
            <a:r>
              <a:rPr lang="en-GB" sz="2000" dirty="0">
                <a:solidFill>
                  <a:srgbClr val="FF0000"/>
                </a:solidFill>
              </a:rPr>
              <a:t>USD15 million Sovereign Guaranteed Line of Credit </a:t>
            </a:r>
            <a:r>
              <a:rPr lang="en-GB" sz="2000" dirty="0">
                <a:solidFill>
                  <a:schemeClr val="tx1">
                    <a:lumMod val="75000"/>
                  </a:schemeClr>
                </a:solidFill>
              </a:rPr>
              <a:t>for on-lending to projects in various sectors</a:t>
            </a:r>
          </a:p>
          <a:p>
            <a:pPr>
              <a:spcBef>
                <a:spcPts val="600"/>
              </a:spcBef>
              <a:spcAft>
                <a:spcPts val="600"/>
              </a:spcAft>
              <a:buFont typeface="Arial" panose="020B0604020202020204" pitchFamily="34" charset="0"/>
              <a:buChar char="•"/>
            </a:pPr>
            <a:r>
              <a:rPr lang="en-GB" sz="2000" dirty="0">
                <a:solidFill>
                  <a:schemeClr val="tx1">
                    <a:lumMod val="75000"/>
                  </a:schemeClr>
                </a:solidFill>
              </a:rPr>
              <a:t>A </a:t>
            </a:r>
            <a:r>
              <a:rPr lang="en-GB" sz="2000" dirty="0">
                <a:solidFill>
                  <a:srgbClr val="FF0000"/>
                </a:solidFill>
              </a:rPr>
              <a:t>USD5 million Non-Sovereign Line of Credit</a:t>
            </a:r>
            <a:r>
              <a:rPr lang="en-GB" sz="2000" dirty="0">
                <a:solidFill>
                  <a:schemeClr val="tx1">
                    <a:lumMod val="75000"/>
                  </a:schemeClr>
                </a:solidFill>
              </a:rPr>
              <a:t> to support a financing program for SMEs</a:t>
            </a:r>
          </a:p>
          <a:p>
            <a:pPr>
              <a:spcBef>
                <a:spcPts val="600"/>
              </a:spcBef>
              <a:spcAft>
                <a:spcPts val="600"/>
              </a:spcAft>
              <a:buFont typeface="Arial" panose="020B0604020202020204" pitchFamily="34" charset="0"/>
              <a:buChar char="•"/>
            </a:pPr>
            <a:r>
              <a:rPr lang="en-GB" sz="2000" dirty="0">
                <a:solidFill>
                  <a:schemeClr val="tx1">
                    <a:lumMod val="75000"/>
                  </a:schemeClr>
                </a:solidFill>
              </a:rPr>
              <a:t>The Non-Sovereign Line of Credit will also trigger a </a:t>
            </a:r>
            <a:r>
              <a:rPr lang="en-GB" sz="2000" dirty="0">
                <a:solidFill>
                  <a:srgbClr val="FF0000"/>
                </a:solidFill>
              </a:rPr>
              <a:t>Technical Assistance programme</a:t>
            </a:r>
            <a:r>
              <a:rPr lang="en-GB" sz="2000" dirty="0"/>
              <a:t> </a:t>
            </a:r>
            <a:r>
              <a:rPr lang="en-GB" sz="2000" dirty="0">
                <a:solidFill>
                  <a:schemeClr val="tx1">
                    <a:lumMod val="75000"/>
                  </a:schemeClr>
                </a:solidFill>
              </a:rPr>
              <a:t>of up to USD million to help improve UDB’s credit risk management and underwriting processes – to improve loan quality, corporate governance and UDB’s capacity to track development outcomes </a:t>
            </a:r>
          </a:p>
        </p:txBody>
      </p:sp>
      <p:sp>
        <p:nvSpPr>
          <p:cNvPr id="4" name="Slide Number Placeholder 3">
            <a:extLst>
              <a:ext uri="{FF2B5EF4-FFF2-40B4-BE49-F238E27FC236}">
                <a16:creationId xmlns:a16="http://schemas.microsoft.com/office/drawing/2014/main" xmlns="" id="{47A30518-043A-1041-BA80-12EAA6816FC6}"/>
              </a:ext>
            </a:extLst>
          </p:cNvPr>
          <p:cNvSpPr>
            <a:spLocks noGrp="1"/>
          </p:cNvSpPr>
          <p:nvPr>
            <p:ph type="sldNum" sz="quarter" idx="12"/>
          </p:nvPr>
        </p:nvSpPr>
        <p:spPr/>
        <p:txBody>
          <a:bodyPr/>
          <a:lstStyle/>
          <a:p>
            <a:pPr>
              <a:defRPr/>
            </a:pPr>
            <a:fld id="{48F23283-8C2A-49AA-99E1-25D3FCA8D64B}" type="slidenum">
              <a:rPr lang="en-US" smtClean="0"/>
              <a:pPr>
                <a:defRPr/>
              </a:pPr>
              <a:t>12</a:t>
            </a:fld>
            <a:endParaRPr lang="en-US"/>
          </a:p>
        </p:txBody>
      </p:sp>
    </p:spTree>
    <p:extLst>
      <p:ext uri="{BB962C8B-B14F-4D97-AF65-F5344CB8AC3E}">
        <p14:creationId xmlns:p14="http://schemas.microsoft.com/office/powerpoint/2010/main" val="11237488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1"/>
            <a:ext cx="8856984" cy="936104"/>
          </a:xfrm>
        </p:spPr>
        <p:txBody>
          <a:bodyPr>
            <a:normAutofit/>
          </a:bodyPr>
          <a:lstStyle/>
          <a:p>
            <a:r>
              <a:rPr lang="en-GB" sz="2800" b="1" dirty="0" err="1">
                <a:solidFill>
                  <a:srgbClr val="7030A0"/>
                </a:solidFill>
                <a:latin typeface="Helvetica" pitchFamily="2" charset="0"/>
              </a:rPr>
              <a:t>AfDB</a:t>
            </a:r>
            <a:r>
              <a:rPr lang="en-GB" sz="2800" b="1" dirty="0">
                <a:solidFill>
                  <a:srgbClr val="7030A0"/>
                </a:solidFill>
                <a:latin typeface="Helvetica" pitchFamily="2" charset="0"/>
              </a:rPr>
              <a:t> working with African Guarantee </a:t>
            </a:r>
            <a:r>
              <a:rPr lang="en-GB" sz="2800" b="1" dirty="0" smtClean="0">
                <a:solidFill>
                  <a:srgbClr val="7030A0"/>
                </a:solidFill>
                <a:latin typeface="Helvetica" pitchFamily="2" charset="0"/>
              </a:rPr>
              <a:t/>
            </a:r>
            <a:br>
              <a:rPr lang="en-GB" sz="2800" b="1" dirty="0" smtClean="0">
                <a:solidFill>
                  <a:srgbClr val="7030A0"/>
                </a:solidFill>
                <a:latin typeface="Helvetica" pitchFamily="2" charset="0"/>
              </a:rPr>
            </a:br>
            <a:r>
              <a:rPr lang="en-GB" sz="2800" b="1" dirty="0" smtClean="0">
                <a:solidFill>
                  <a:srgbClr val="7030A0"/>
                </a:solidFill>
                <a:latin typeface="Helvetica" pitchFamily="2" charset="0"/>
              </a:rPr>
              <a:t>Fund for SMEs (1)</a:t>
            </a:r>
            <a:endParaRPr lang="en-GB" sz="2800" b="1" dirty="0">
              <a:solidFill>
                <a:srgbClr val="7030A0"/>
              </a:solidFill>
              <a:latin typeface="Helvetica" pitchFamily="2" charset="0"/>
            </a:endParaRPr>
          </a:p>
        </p:txBody>
      </p:sp>
      <p:sp>
        <p:nvSpPr>
          <p:cNvPr id="3" name="Content Placeholder 2"/>
          <p:cNvSpPr>
            <a:spLocks noGrp="1"/>
          </p:cNvSpPr>
          <p:nvPr>
            <p:ph idx="1"/>
          </p:nvPr>
        </p:nvSpPr>
        <p:spPr>
          <a:xfrm>
            <a:off x="179512" y="1628800"/>
            <a:ext cx="8964488" cy="5112568"/>
          </a:xfrm>
        </p:spPr>
        <p:txBody>
          <a:bodyPr>
            <a:noAutofit/>
          </a:bodyPr>
          <a:lstStyle/>
          <a:p>
            <a:pPr>
              <a:lnSpc>
                <a:spcPct val="120000"/>
              </a:lnSpc>
              <a:spcBef>
                <a:spcPts val="0"/>
              </a:spcBef>
              <a:spcAft>
                <a:spcPts val="600"/>
              </a:spcAft>
              <a:buFont typeface="Arial" panose="020B0604020202020204" pitchFamily="34" charset="0"/>
              <a:buChar char="•"/>
            </a:pPr>
            <a:r>
              <a:rPr lang="en-GB" sz="2400" dirty="0">
                <a:solidFill>
                  <a:srgbClr val="FF0000"/>
                </a:solidFill>
              </a:rPr>
              <a:t>Case Study – July 2018</a:t>
            </a:r>
            <a:r>
              <a:rPr lang="en-GB" sz="2400" dirty="0">
                <a:solidFill>
                  <a:schemeClr val="tx1">
                    <a:lumMod val="75000"/>
                  </a:schemeClr>
                </a:solidFill>
              </a:rPr>
              <a:t>: </a:t>
            </a:r>
            <a:r>
              <a:rPr lang="en-GB" sz="2400" dirty="0" err="1">
                <a:solidFill>
                  <a:schemeClr val="tx1">
                    <a:lumMod val="75000"/>
                  </a:schemeClr>
                </a:solidFill>
              </a:rPr>
              <a:t>AfDB</a:t>
            </a:r>
            <a:r>
              <a:rPr lang="en-GB" sz="2400" dirty="0">
                <a:solidFill>
                  <a:schemeClr val="tx1">
                    <a:lumMod val="75000"/>
                  </a:schemeClr>
                </a:solidFill>
              </a:rPr>
              <a:t> promotes SMEs access to funds</a:t>
            </a:r>
          </a:p>
          <a:p>
            <a:pPr>
              <a:lnSpc>
                <a:spcPct val="120000"/>
              </a:lnSpc>
              <a:spcBef>
                <a:spcPts val="0"/>
              </a:spcBef>
              <a:spcAft>
                <a:spcPts val="600"/>
              </a:spcAft>
              <a:buFont typeface="Arial" panose="020B0604020202020204" pitchFamily="34" charset="0"/>
              <a:buChar char="•"/>
            </a:pPr>
            <a:r>
              <a:rPr lang="en-GB" sz="2400" dirty="0">
                <a:solidFill>
                  <a:schemeClr val="tx1">
                    <a:lumMod val="75000"/>
                  </a:schemeClr>
                </a:solidFill>
              </a:rPr>
              <a:t>The </a:t>
            </a:r>
            <a:r>
              <a:rPr lang="en-GB" sz="2400" dirty="0" err="1">
                <a:solidFill>
                  <a:schemeClr val="tx1">
                    <a:lumMod val="75000"/>
                  </a:schemeClr>
                </a:solidFill>
              </a:rPr>
              <a:t>AfDB</a:t>
            </a:r>
            <a:r>
              <a:rPr lang="en-GB" sz="2400" dirty="0">
                <a:solidFill>
                  <a:schemeClr val="tx1">
                    <a:lumMod val="75000"/>
                  </a:schemeClr>
                </a:solidFill>
              </a:rPr>
              <a:t> approved an additional USD10 million equity investment in the </a:t>
            </a:r>
            <a:r>
              <a:rPr lang="en-GB" sz="2400" dirty="0">
                <a:solidFill>
                  <a:srgbClr val="FF0000"/>
                </a:solidFill>
              </a:rPr>
              <a:t>African Guarantee Fund for SMEs</a:t>
            </a:r>
          </a:p>
          <a:p>
            <a:pPr>
              <a:lnSpc>
                <a:spcPct val="120000"/>
              </a:lnSpc>
              <a:spcBef>
                <a:spcPts val="0"/>
              </a:spcBef>
              <a:spcAft>
                <a:spcPts val="600"/>
              </a:spcAft>
              <a:buFont typeface="Arial" panose="020B0604020202020204" pitchFamily="34" charset="0"/>
              <a:buChar char="•"/>
            </a:pPr>
            <a:r>
              <a:rPr lang="en-GB" sz="2400" dirty="0">
                <a:solidFill>
                  <a:schemeClr val="tx1">
                    <a:lumMod val="75000"/>
                  </a:schemeClr>
                </a:solidFill>
              </a:rPr>
              <a:t>To enable the African Guarantee Fund to guarantee loans to SMEs across Africa, thereby </a:t>
            </a:r>
            <a:r>
              <a:rPr lang="en-GB" sz="2400" dirty="0">
                <a:solidFill>
                  <a:srgbClr val="FF0000"/>
                </a:solidFill>
              </a:rPr>
              <a:t>stimulating private enterprise development</a:t>
            </a:r>
            <a:r>
              <a:rPr lang="en-GB" sz="2400" dirty="0"/>
              <a:t> </a:t>
            </a:r>
            <a:r>
              <a:rPr lang="en-GB" sz="2400" dirty="0">
                <a:solidFill>
                  <a:schemeClr val="tx1">
                    <a:lumMod val="75000"/>
                  </a:schemeClr>
                </a:solidFill>
              </a:rPr>
              <a:t>and sustainable job creation</a:t>
            </a:r>
          </a:p>
          <a:p>
            <a:pPr>
              <a:lnSpc>
                <a:spcPct val="120000"/>
              </a:lnSpc>
              <a:spcBef>
                <a:spcPts val="0"/>
              </a:spcBef>
              <a:spcAft>
                <a:spcPts val="600"/>
              </a:spcAft>
              <a:buFont typeface="Arial" panose="020B0604020202020204" pitchFamily="34" charset="0"/>
              <a:buChar char="•"/>
            </a:pPr>
            <a:r>
              <a:rPr lang="en-GB" sz="2400" dirty="0">
                <a:solidFill>
                  <a:schemeClr val="tx1">
                    <a:lumMod val="75000"/>
                  </a:schemeClr>
                </a:solidFill>
              </a:rPr>
              <a:t>The African Guarantee Fund started operating in 2012 - created by the </a:t>
            </a:r>
            <a:r>
              <a:rPr lang="en-GB" sz="2400" dirty="0" err="1">
                <a:solidFill>
                  <a:schemeClr val="tx1">
                    <a:lumMod val="75000"/>
                  </a:schemeClr>
                </a:solidFill>
              </a:rPr>
              <a:t>AfDB</a:t>
            </a:r>
            <a:r>
              <a:rPr lang="en-GB" sz="2400" dirty="0">
                <a:solidFill>
                  <a:schemeClr val="tx1">
                    <a:lumMod val="75000"/>
                  </a:schemeClr>
                </a:solidFill>
              </a:rPr>
              <a:t> in collaboration with the Danish Ministry of Foreign Affairs and the Spanish Agency for International Development Cooperation; later joined by French Development Agency and the Nordic Development </a:t>
            </a:r>
            <a:r>
              <a:rPr lang="en-GB" sz="2400" dirty="0" smtClean="0">
                <a:solidFill>
                  <a:schemeClr val="tx1">
                    <a:lumMod val="75000"/>
                  </a:schemeClr>
                </a:solidFill>
              </a:rPr>
              <a:t>Fund</a:t>
            </a:r>
            <a:endParaRPr lang="en-GB" sz="2400" dirty="0">
              <a:solidFill>
                <a:schemeClr val="tx1">
                  <a:lumMod val="75000"/>
                </a:schemeClr>
              </a:solidFill>
            </a:endParaRPr>
          </a:p>
        </p:txBody>
      </p:sp>
      <p:sp>
        <p:nvSpPr>
          <p:cNvPr id="4" name="Slide Number Placeholder 3">
            <a:extLst>
              <a:ext uri="{FF2B5EF4-FFF2-40B4-BE49-F238E27FC236}">
                <a16:creationId xmlns:a16="http://schemas.microsoft.com/office/drawing/2014/main" xmlns="" id="{39943531-9CDA-E048-BA68-3229C3A78C06}"/>
              </a:ext>
            </a:extLst>
          </p:cNvPr>
          <p:cNvSpPr>
            <a:spLocks noGrp="1"/>
          </p:cNvSpPr>
          <p:nvPr>
            <p:ph type="sldNum" sz="quarter" idx="12"/>
          </p:nvPr>
        </p:nvSpPr>
        <p:spPr/>
        <p:txBody>
          <a:bodyPr/>
          <a:lstStyle/>
          <a:p>
            <a:pPr>
              <a:defRPr/>
            </a:pPr>
            <a:fld id="{48F23283-8C2A-49AA-99E1-25D3FCA8D64B}" type="slidenum">
              <a:rPr lang="en-US" smtClean="0"/>
              <a:pPr>
                <a:defRPr/>
              </a:pPr>
              <a:t>13</a:t>
            </a:fld>
            <a:endParaRPr lang="en-US"/>
          </a:p>
        </p:txBody>
      </p:sp>
    </p:spTree>
    <p:extLst>
      <p:ext uri="{BB962C8B-B14F-4D97-AF65-F5344CB8AC3E}">
        <p14:creationId xmlns:p14="http://schemas.microsoft.com/office/powerpoint/2010/main" val="984682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1"/>
            <a:ext cx="8856984" cy="936104"/>
          </a:xfrm>
        </p:spPr>
        <p:txBody>
          <a:bodyPr>
            <a:normAutofit/>
          </a:bodyPr>
          <a:lstStyle/>
          <a:p>
            <a:r>
              <a:rPr lang="en-GB" sz="2800" b="1" dirty="0" err="1">
                <a:solidFill>
                  <a:srgbClr val="7030A0"/>
                </a:solidFill>
                <a:latin typeface="Helvetica" pitchFamily="2" charset="0"/>
              </a:rPr>
              <a:t>AfDB</a:t>
            </a:r>
            <a:r>
              <a:rPr lang="en-GB" sz="2800" b="1" dirty="0">
                <a:solidFill>
                  <a:srgbClr val="7030A0"/>
                </a:solidFill>
                <a:latin typeface="Helvetica" pitchFamily="2" charset="0"/>
              </a:rPr>
              <a:t> working with African Guarantee </a:t>
            </a:r>
            <a:r>
              <a:rPr lang="en-GB" sz="2800" b="1" dirty="0" smtClean="0">
                <a:solidFill>
                  <a:srgbClr val="7030A0"/>
                </a:solidFill>
                <a:latin typeface="Helvetica" pitchFamily="2" charset="0"/>
              </a:rPr>
              <a:t/>
            </a:r>
            <a:br>
              <a:rPr lang="en-GB" sz="2800" b="1" dirty="0" smtClean="0">
                <a:solidFill>
                  <a:srgbClr val="7030A0"/>
                </a:solidFill>
                <a:latin typeface="Helvetica" pitchFamily="2" charset="0"/>
              </a:rPr>
            </a:br>
            <a:r>
              <a:rPr lang="en-GB" sz="2800" b="1" dirty="0" smtClean="0">
                <a:solidFill>
                  <a:srgbClr val="7030A0"/>
                </a:solidFill>
                <a:latin typeface="Helvetica" pitchFamily="2" charset="0"/>
              </a:rPr>
              <a:t>Fund for SMEs (2)</a:t>
            </a:r>
            <a:endParaRPr lang="en-GB" sz="2800" b="1" dirty="0">
              <a:solidFill>
                <a:srgbClr val="7030A0"/>
              </a:solidFill>
              <a:latin typeface="Helvetica" pitchFamily="2" charset="0"/>
            </a:endParaRPr>
          </a:p>
        </p:txBody>
      </p:sp>
      <p:sp>
        <p:nvSpPr>
          <p:cNvPr id="3" name="Content Placeholder 2"/>
          <p:cNvSpPr>
            <a:spLocks noGrp="1"/>
          </p:cNvSpPr>
          <p:nvPr>
            <p:ph idx="1"/>
          </p:nvPr>
        </p:nvSpPr>
        <p:spPr>
          <a:xfrm>
            <a:off x="179512" y="1628800"/>
            <a:ext cx="8856984" cy="5112568"/>
          </a:xfrm>
        </p:spPr>
        <p:txBody>
          <a:bodyPr>
            <a:noAutofit/>
          </a:bodyPr>
          <a:lstStyle/>
          <a:p>
            <a:pPr>
              <a:lnSpc>
                <a:spcPct val="120000"/>
              </a:lnSpc>
              <a:spcBef>
                <a:spcPts val="600"/>
              </a:spcBef>
              <a:spcAft>
                <a:spcPts val="600"/>
              </a:spcAft>
              <a:buFont typeface="Arial" panose="020B0604020202020204" pitchFamily="34" charset="0"/>
              <a:buChar char="•"/>
            </a:pPr>
            <a:r>
              <a:rPr lang="en-GB" sz="2800" dirty="0" smtClean="0">
                <a:solidFill>
                  <a:schemeClr val="tx1">
                    <a:lumMod val="75000"/>
                  </a:schemeClr>
                </a:solidFill>
              </a:rPr>
              <a:t>AGF </a:t>
            </a:r>
            <a:r>
              <a:rPr lang="en-GB" sz="2800" dirty="0">
                <a:solidFill>
                  <a:schemeClr val="tx1">
                    <a:lumMod val="75000"/>
                  </a:schemeClr>
                </a:solidFill>
              </a:rPr>
              <a:t>has supported business activities in 38 </a:t>
            </a:r>
            <a:r>
              <a:rPr lang="en-GB" sz="2800" dirty="0" smtClean="0">
                <a:solidFill>
                  <a:schemeClr val="tx1">
                    <a:lumMod val="75000"/>
                  </a:schemeClr>
                </a:solidFill>
              </a:rPr>
              <a:t>countries, incl. </a:t>
            </a:r>
            <a:r>
              <a:rPr lang="en-GB" sz="2800" dirty="0">
                <a:solidFill>
                  <a:schemeClr val="tx1">
                    <a:lumMod val="75000"/>
                  </a:schemeClr>
                </a:solidFill>
              </a:rPr>
              <a:t>12 transition </a:t>
            </a:r>
            <a:r>
              <a:rPr lang="en-GB" sz="2800" dirty="0" smtClean="0">
                <a:solidFill>
                  <a:schemeClr val="tx1">
                    <a:lumMod val="75000"/>
                  </a:schemeClr>
                </a:solidFill>
              </a:rPr>
              <a:t>states</a:t>
            </a:r>
            <a:endParaRPr lang="en-GB" sz="2800" dirty="0">
              <a:solidFill>
                <a:schemeClr val="tx1">
                  <a:lumMod val="75000"/>
                </a:schemeClr>
              </a:solidFill>
            </a:endParaRPr>
          </a:p>
          <a:p>
            <a:pPr>
              <a:lnSpc>
                <a:spcPct val="120000"/>
              </a:lnSpc>
              <a:spcBef>
                <a:spcPts val="600"/>
              </a:spcBef>
              <a:spcAft>
                <a:spcPts val="600"/>
              </a:spcAft>
              <a:buFont typeface="Arial" panose="020B0604020202020204" pitchFamily="34" charset="0"/>
              <a:buChar char="•"/>
            </a:pPr>
            <a:r>
              <a:rPr lang="en-GB" sz="2800" dirty="0">
                <a:solidFill>
                  <a:schemeClr val="tx1">
                    <a:lumMod val="75000"/>
                  </a:schemeClr>
                </a:solidFill>
              </a:rPr>
              <a:t>AGF has collaborated with 84 financial intermediaries, enabling banks to increase available financing for lending to SMEs by about USD1.2 billion</a:t>
            </a:r>
          </a:p>
          <a:p>
            <a:pPr>
              <a:lnSpc>
                <a:spcPct val="120000"/>
              </a:lnSpc>
              <a:spcBef>
                <a:spcPts val="600"/>
              </a:spcBef>
              <a:spcAft>
                <a:spcPts val="600"/>
              </a:spcAft>
              <a:buFont typeface="Arial" panose="020B0604020202020204" pitchFamily="34" charset="0"/>
              <a:buChar char="•"/>
            </a:pPr>
            <a:r>
              <a:rPr lang="en-GB" sz="2800" dirty="0">
                <a:solidFill>
                  <a:schemeClr val="tx1">
                    <a:lumMod val="75000"/>
                  </a:schemeClr>
                </a:solidFill>
              </a:rPr>
              <a:t>Over 8,600 SMEs have benefitted from AGF guaranteed loans, creating about 86,510 jobs - 60% of these jobs have been for youth and 30% for women</a:t>
            </a:r>
          </a:p>
        </p:txBody>
      </p:sp>
      <p:sp>
        <p:nvSpPr>
          <p:cNvPr id="4" name="Slide Number Placeholder 3">
            <a:extLst>
              <a:ext uri="{FF2B5EF4-FFF2-40B4-BE49-F238E27FC236}">
                <a16:creationId xmlns:a16="http://schemas.microsoft.com/office/drawing/2014/main" xmlns="" id="{39943531-9CDA-E048-BA68-3229C3A78C06}"/>
              </a:ext>
            </a:extLst>
          </p:cNvPr>
          <p:cNvSpPr>
            <a:spLocks noGrp="1"/>
          </p:cNvSpPr>
          <p:nvPr>
            <p:ph type="sldNum" sz="quarter" idx="12"/>
          </p:nvPr>
        </p:nvSpPr>
        <p:spPr/>
        <p:txBody>
          <a:bodyPr/>
          <a:lstStyle/>
          <a:p>
            <a:pPr>
              <a:defRPr/>
            </a:pPr>
            <a:fld id="{48F23283-8C2A-49AA-99E1-25D3FCA8D64B}" type="slidenum">
              <a:rPr lang="en-US" smtClean="0">
                <a:solidFill>
                  <a:srgbClr val="69696C"/>
                </a:solidFill>
              </a:rPr>
              <a:pPr>
                <a:defRPr/>
              </a:pPr>
              <a:t>14</a:t>
            </a:fld>
            <a:endParaRPr lang="en-US">
              <a:solidFill>
                <a:srgbClr val="69696C"/>
              </a:solidFill>
            </a:endParaRPr>
          </a:p>
        </p:txBody>
      </p:sp>
    </p:spTree>
    <p:extLst>
      <p:ext uri="{BB962C8B-B14F-4D97-AF65-F5344CB8AC3E}">
        <p14:creationId xmlns:p14="http://schemas.microsoft.com/office/powerpoint/2010/main" val="11143797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3" y="116632"/>
            <a:ext cx="8964488" cy="720080"/>
          </a:xfrm>
        </p:spPr>
        <p:txBody>
          <a:bodyPr/>
          <a:lstStyle/>
          <a:p>
            <a:r>
              <a:rPr lang="en-GB" sz="2800" b="1" dirty="0" err="1">
                <a:solidFill>
                  <a:srgbClr val="7030A0"/>
                </a:solidFill>
                <a:latin typeface="Helvetica" pitchFamily="2" charset="0"/>
              </a:rPr>
              <a:t>AfDB</a:t>
            </a:r>
            <a:r>
              <a:rPr lang="en-GB" sz="2800" b="1" dirty="0">
                <a:solidFill>
                  <a:srgbClr val="7030A0"/>
                </a:solidFill>
                <a:latin typeface="Helvetica" pitchFamily="2" charset="0"/>
              </a:rPr>
              <a:t> funds SMEs through a local company</a:t>
            </a:r>
          </a:p>
        </p:txBody>
      </p:sp>
      <p:sp>
        <p:nvSpPr>
          <p:cNvPr id="3" name="Content Placeholder 2"/>
          <p:cNvSpPr>
            <a:spLocks noGrp="1"/>
          </p:cNvSpPr>
          <p:nvPr>
            <p:ph idx="1"/>
          </p:nvPr>
        </p:nvSpPr>
        <p:spPr>
          <a:xfrm>
            <a:off x="179512" y="1628800"/>
            <a:ext cx="8784975" cy="5112568"/>
          </a:xfrm>
        </p:spPr>
        <p:txBody>
          <a:bodyPr>
            <a:normAutofit fontScale="85000" lnSpcReduction="10000"/>
          </a:bodyPr>
          <a:lstStyle/>
          <a:p>
            <a:pPr marL="0" indent="0">
              <a:lnSpc>
                <a:spcPct val="120000"/>
              </a:lnSpc>
              <a:spcBef>
                <a:spcPts val="900"/>
              </a:spcBef>
              <a:spcAft>
                <a:spcPts val="900"/>
              </a:spcAft>
            </a:pPr>
            <a:r>
              <a:rPr lang="en-GB" sz="3300" b="1" dirty="0">
                <a:solidFill>
                  <a:schemeClr val="tx1">
                    <a:lumMod val="75000"/>
                  </a:schemeClr>
                </a:solidFill>
              </a:rPr>
              <a:t>How does it work?</a:t>
            </a:r>
          </a:p>
          <a:p>
            <a:pPr marL="342000" indent="-342000">
              <a:lnSpc>
                <a:spcPct val="120000"/>
              </a:lnSpc>
              <a:spcBef>
                <a:spcPts val="1000"/>
              </a:spcBef>
              <a:spcAft>
                <a:spcPts val="1500"/>
              </a:spcAft>
              <a:buFont typeface="Arial" panose="020B0604020202020204" pitchFamily="34" charset="0"/>
              <a:buChar char="•"/>
            </a:pPr>
            <a:r>
              <a:rPr lang="en-GB" sz="2625" dirty="0">
                <a:solidFill>
                  <a:schemeClr val="tx1">
                    <a:lumMod val="75000"/>
                  </a:schemeClr>
                </a:solidFill>
              </a:rPr>
              <a:t>Case Study – February 2019: </a:t>
            </a:r>
            <a:r>
              <a:rPr lang="en-GB" sz="2625" dirty="0">
                <a:solidFill>
                  <a:srgbClr val="FF0000"/>
                </a:solidFill>
              </a:rPr>
              <a:t>SA Commuter Transit - South Africa</a:t>
            </a:r>
          </a:p>
          <a:p>
            <a:pPr marL="342000" indent="-342000">
              <a:lnSpc>
                <a:spcPct val="120000"/>
              </a:lnSpc>
              <a:spcBef>
                <a:spcPts val="1000"/>
              </a:spcBef>
              <a:spcAft>
                <a:spcPts val="1500"/>
              </a:spcAft>
              <a:buFont typeface="Arial" panose="020B0604020202020204" pitchFamily="34" charset="0"/>
              <a:buChar char="•"/>
            </a:pPr>
            <a:r>
              <a:rPr lang="en-GB" sz="2625" dirty="0">
                <a:solidFill>
                  <a:schemeClr val="tx1">
                    <a:lumMod val="75000"/>
                  </a:schemeClr>
                </a:solidFill>
              </a:rPr>
              <a:t>Client: SA Taxi Development Finance Proprietary Limited, a wholly owned subsidiary of SA Taxi Holdings Proprietary Limited</a:t>
            </a:r>
          </a:p>
          <a:p>
            <a:pPr marL="342000" indent="-342000">
              <a:lnSpc>
                <a:spcPct val="120000"/>
              </a:lnSpc>
              <a:spcBef>
                <a:spcPts val="1000"/>
              </a:spcBef>
              <a:spcAft>
                <a:spcPts val="1500"/>
              </a:spcAft>
              <a:buFont typeface="Arial" panose="020B0604020202020204" pitchFamily="34" charset="0"/>
              <a:buChar char="•"/>
            </a:pPr>
            <a:r>
              <a:rPr lang="en-GB" sz="2625" dirty="0">
                <a:solidFill>
                  <a:schemeClr val="tx1">
                    <a:lumMod val="75000"/>
                  </a:schemeClr>
                </a:solidFill>
              </a:rPr>
              <a:t>The Project entails funding of a mass transit financial solutions provider that on lends to SMEs that may otherwise not be able to access traditional financing</a:t>
            </a:r>
          </a:p>
          <a:p>
            <a:pPr marL="342000" indent="-342000">
              <a:lnSpc>
                <a:spcPct val="120000"/>
              </a:lnSpc>
              <a:spcBef>
                <a:spcPts val="1000"/>
              </a:spcBef>
              <a:spcAft>
                <a:spcPts val="1500"/>
              </a:spcAft>
              <a:buFont typeface="Arial" panose="020B0604020202020204" pitchFamily="34" charset="0"/>
              <a:buChar char="•"/>
            </a:pPr>
            <a:r>
              <a:rPr lang="en-GB" sz="2625" dirty="0">
                <a:solidFill>
                  <a:schemeClr val="tx1">
                    <a:lumMod val="75000"/>
                  </a:schemeClr>
                </a:solidFill>
              </a:rPr>
              <a:t>With the funding, SMEs will acquire fuel efficient, environmentally-friendly, quality vehicles (minibus taxis) to be used for mass transit across South Africa</a:t>
            </a:r>
          </a:p>
        </p:txBody>
      </p:sp>
      <p:sp>
        <p:nvSpPr>
          <p:cNvPr id="4" name="Slide Number Placeholder 3">
            <a:extLst>
              <a:ext uri="{FF2B5EF4-FFF2-40B4-BE49-F238E27FC236}">
                <a16:creationId xmlns:a16="http://schemas.microsoft.com/office/drawing/2014/main" xmlns="" id="{0697FBD6-A0CD-C141-8A89-4A4CDD5A9CD6}"/>
              </a:ext>
            </a:extLst>
          </p:cNvPr>
          <p:cNvSpPr>
            <a:spLocks noGrp="1"/>
          </p:cNvSpPr>
          <p:nvPr>
            <p:ph type="sldNum" sz="quarter" idx="12"/>
          </p:nvPr>
        </p:nvSpPr>
        <p:spPr/>
        <p:txBody>
          <a:bodyPr/>
          <a:lstStyle/>
          <a:p>
            <a:pPr>
              <a:defRPr/>
            </a:pPr>
            <a:fld id="{48F23283-8C2A-49AA-99E1-25D3FCA8D64B}" type="slidenum">
              <a:rPr lang="en-US" smtClean="0"/>
              <a:pPr>
                <a:defRPr/>
              </a:pPr>
              <a:t>15</a:t>
            </a:fld>
            <a:endParaRPr lang="en-US"/>
          </a:p>
        </p:txBody>
      </p:sp>
    </p:spTree>
    <p:extLst>
      <p:ext uri="{BB962C8B-B14F-4D97-AF65-F5344CB8AC3E}">
        <p14:creationId xmlns:p14="http://schemas.microsoft.com/office/powerpoint/2010/main" val="17373247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1" y="620688"/>
            <a:ext cx="8892480" cy="845051"/>
          </a:xfrm>
        </p:spPr>
        <p:txBody>
          <a:bodyPr>
            <a:normAutofit/>
          </a:bodyPr>
          <a:lstStyle/>
          <a:p>
            <a:r>
              <a:rPr lang="en-GB" sz="2800" b="1" dirty="0" err="1">
                <a:solidFill>
                  <a:srgbClr val="7030A0"/>
                </a:solidFill>
                <a:latin typeface="Helvetica" pitchFamily="2" charset="0"/>
              </a:rPr>
              <a:t>AfDB</a:t>
            </a:r>
            <a:r>
              <a:rPr lang="en-GB" sz="2800" b="1" dirty="0">
                <a:solidFill>
                  <a:srgbClr val="7030A0"/>
                </a:solidFill>
                <a:latin typeface="Helvetica" pitchFamily="2" charset="0"/>
              </a:rPr>
              <a:t> direct funding of SME initiatives</a:t>
            </a:r>
            <a:r>
              <a:rPr lang="en-GB" sz="2400" b="1" dirty="0">
                <a:solidFill>
                  <a:srgbClr val="7030A0"/>
                </a:solidFill>
                <a:latin typeface="Helvetica" pitchFamily="2" charset="0"/>
              </a:rPr>
              <a:t> </a:t>
            </a:r>
          </a:p>
        </p:txBody>
      </p:sp>
      <p:sp>
        <p:nvSpPr>
          <p:cNvPr id="3" name="Content Placeholder 2"/>
          <p:cNvSpPr>
            <a:spLocks noGrp="1"/>
          </p:cNvSpPr>
          <p:nvPr>
            <p:ph idx="1"/>
          </p:nvPr>
        </p:nvSpPr>
        <p:spPr>
          <a:xfrm>
            <a:off x="179512" y="1614218"/>
            <a:ext cx="8856984" cy="5127149"/>
          </a:xfrm>
        </p:spPr>
        <p:txBody>
          <a:bodyPr>
            <a:noAutofit/>
          </a:bodyPr>
          <a:lstStyle/>
          <a:p>
            <a:pPr>
              <a:spcBef>
                <a:spcPts val="600"/>
              </a:spcBef>
              <a:spcAft>
                <a:spcPts val="600"/>
              </a:spcAft>
              <a:buFont typeface="Arial" panose="020B0604020202020204" pitchFamily="34" charset="0"/>
              <a:buChar char="•"/>
            </a:pPr>
            <a:r>
              <a:rPr lang="en-GB" sz="1800" dirty="0">
                <a:solidFill>
                  <a:srgbClr val="FF0000"/>
                </a:solidFill>
              </a:rPr>
              <a:t>Case Study 1</a:t>
            </a:r>
            <a:r>
              <a:rPr lang="en-GB" sz="1800" dirty="0"/>
              <a:t> </a:t>
            </a:r>
            <a:r>
              <a:rPr lang="en-GB" sz="1800" dirty="0">
                <a:solidFill>
                  <a:schemeClr val="tx1">
                    <a:lumMod val="75000"/>
                  </a:schemeClr>
                </a:solidFill>
              </a:rPr>
              <a:t>– April 2019: </a:t>
            </a:r>
            <a:r>
              <a:rPr lang="en-GB" sz="1800" dirty="0" err="1">
                <a:solidFill>
                  <a:schemeClr val="tx1">
                    <a:lumMod val="75000"/>
                  </a:schemeClr>
                </a:solidFill>
              </a:rPr>
              <a:t>AfDB</a:t>
            </a:r>
            <a:r>
              <a:rPr lang="en-GB" sz="1800" dirty="0">
                <a:solidFill>
                  <a:schemeClr val="tx1">
                    <a:lumMod val="75000"/>
                  </a:schemeClr>
                </a:solidFill>
              </a:rPr>
              <a:t> and partners support smallholder farmers with 17 new project grants</a:t>
            </a:r>
          </a:p>
          <a:p>
            <a:pPr>
              <a:spcBef>
                <a:spcPts val="600"/>
              </a:spcBef>
              <a:spcAft>
                <a:spcPts val="600"/>
              </a:spcAft>
              <a:buFont typeface="Arial" panose="020B0604020202020204" pitchFamily="34" charset="0"/>
              <a:buChar char="•"/>
            </a:pPr>
            <a:r>
              <a:rPr lang="en-GB" sz="1800" dirty="0">
                <a:solidFill>
                  <a:srgbClr val="FF0000"/>
                </a:solidFill>
              </a:rPr>
              <a:t>The Agriculture Fast Track Fund (AFT), </a:t>
            </a:r>
            <a:r>
              <a:rPr lang="en-GB" sz="1800" dirty="0">
                <a:solidFill>
                  <a:schemeClr val="tx1">
                    <a:lumMod val="75000"/>
                  </a:schemeClr>
                </a:solidFill>
              </a:rPr>
              <a:t>hosted by the </a:t>
            </a:r>
            <a:r>
              <a:rPr lang="en-GB" sz="1800" dirty="0" err="1">
                <a:solidFill>
                  <a:schemeClr val="tx1">
                    <a:lumMod val="75000"/>
                  </a:schemeClr>
                </a:solidFill>
              </a:rPr>
              <a:t>AfDB</a:t>
            </a:r>
            <a:r>
              <a:rPr lang="en-GB" sz="1800" dirty="0">
                <a:solidFill>
                  <a:schemeClr val="tx1">
                    <a:lumMod val="75000"/>
                  </a:schemeClr>
                </a:solidFill>
              </a:rPr>
              <a:t>, announced USD3.39 million funding for 17 new SMEs in the agriculture sector as part of its transformative support for food security, income enhancement, job creation, and improving the livelihoods of smallholder farmers in Africa.</a:t>
            </a:r>
          </a:p>
          <a:p>
            <a:pPr>
              <a:spcBef>
                <a:spcPts val="600"/>
              </a:spcBef>
              <a:spcAft>
                <a:spcPts val="600"/>
              </a:spcAft>
              <a:buFont typeface="Arial" panose="020B0604020202020204" pitchFamily="34" charset="0"/>
              <a:buChar char="•"/>
            </a:pPr>
            <a:r>
              <a:rPr lang="en-GB" sz="1800" dirty="0">
                <a:solidFill>
                  <a:srgbClr val="FF0000"/>
                </a:solidFill>
              </a:rPr>
              <a:t>Case Study 2</a:t>
            </a:r>
            <a:r>
              <a:rPr lang="en-GB" sz="1800" dirty="0"/>
              <a:t> </a:t>
            </a:r>
            <a:r>
              <a:rPr lang="en-GB" sz="1800" dirty="0">
                <a:solidFill>
                  <a:schemeClr val="tx1">
                    <a:lumMod val="75000"/>
                  </a:schemeClr>
                </a:solidFill>
              </a:rPr>
              <a:t>– April 2019: </a:t>
            </a:r>
            <a:r>
              <a:rPr lang="en-GB" sz="1800" dirty="0" err="1">
                <a:solidFill>
                  <a:schemeClr val="tx1">
                    <a:lumMod val="75000"/>
                  </a:schemeClr>
                </a:solidFill>
              </a:rPr>
              <a:t>AfDB</a:t>
            </a:r>
            <a:r>
              <a:rPr lang="en-GB" sz="1800" dirty="0">
                <a:solidFill>
                  <a:schemeClr val="tx1">
                    <a:lumMod val="75000"/>
                  </a:schemeClr>
                </a:solidFill>
              </a:rPr>
              <a:t> creates 35,000 jobs in agricultural SMEs in Togo</a:t>
            </a:r>
          </a:p>
          <a:p>
            <a:pPr>
              <a:spcBef>
                <a:spcPts val="600"/>
              </a:spcBef>
              <a:spcAft>
                <a:spcPts val="600"/>
              </a:spcAft>
              <a:buFont typeface="Arial" panose="020B0604020202020204" pitchFamily="34" charset="0"/>
              <a:buChar char="•"/>
            </a:pPr>
            <a:r>
              <a:rPr lang="en-GB" sz="1800" dirty="0">
                <a:solidFill>
                  <a:schemeClr val="tx1">
                    <a:lumMod val="75000"/>
                  </a:schemeClr>
                </a:solidFill>
              </a:rPr>
              <a:t>Since 2016, the </a:t>
            </a:r>
            <a:r>
              <a:rPr lang="en-GB" sz="1800" dirty="0" err="1">
                <a:solidFill>
                  <a:schemeClr val="tx1">
                    <a:lumMod val="75000"/>
                  </a:schemeClr>
                </a:solidFill>
              </a:rPr>
              <a:t>AfDB</a:t>
            </a:r>
            <a:r>
              <a:rPr lang="en-GB" sz="1800" dirty="0">
                <a:solidFill>
                  <a:schemeClr val="tx1">
                    <a:lumMod val="75000"/>
                  </a:schemeClr>
                </a:solidFill>
              </a:rPr>
              <a:t> has committed USD1.7 million to the Project to Support the </a:t>
            </a:r>
            <a:r>
              <a:rPr lang="en-GB" sz="1800" dirty="0">
                <a:solidFill>
                  <a:srgbClr val="FF0000"/>
                </a:solidFill>
              </a:rPr>
              <a:t>Employability and Integration of Young People in Growth Sectors (PAEIJ-SP) in Togo</a:t>
            </a:r>
            <a:r>
              <a:rPr lang="en-GB" sz="1800" dirty="0">
                <a:solidFill>
                  <a:schemeClr val="tx1">
                    <a:lumMod val="75000"/>
                  </a:schemeClr>
                </a:solidFill>
              </a:rPr>
              <a:t>, which has helped create 35,000 jobs in agricultural SMEs. </a:t>
            </a:r>
          </a:p>
          <a:p>
            <a:pPr>
              <a:spcBef>
                <a:spcPts val="600"/>
              </a:spcBef>
              <a:spcAft>
                <a:spcPts val="600"/>
              </a:spcAft>
              <a:buFont typeface="Arial" panose="020B0604020202020204" pitchFamily="34" charset="0"/>
              <a:buChar char="•"/>
            </a:pPr>
            <a:r>
              <a:rPr lang="en-GB" sz="1800" dirty="0">
                <a:solidFill>
                  <a:schemeClr val="tx1">
                    <a:lumMod val="75000"/>
                  </a:schemeClr>
                </a:solidFill>
              </a:rPr>
              <a:t>When</a:t>
            </a:r>
            <a:r>
              <a:rPr lang="en-GB" sz="1800" dirty="0"/>
              <a:t> </a:t>
            </a:r>
            <a:r>
              <a:rPr lang="en-GB" sz="1800" dirty="0" err="1">
                <a:solidFill>
                  <a:srgbClr val="FF0000"/>
                </a:solidFill>
              </a:rPr>
              <a:t>Agrokom</a:t>
            </a:r>
            <a:r>
              <a:rPr lang="en-GB" sz="1800" dirty="0">
                <a:solidFill>
                  <a:srgbClr val="FF0000"/>
                </a:solidFill>
              </a:rPr>
              <a:t> and Agricultural Growth Junction of Togo (JCAT) </a:t>
            </a:r>
            <a:r>
              <a:rPr lang="en-GB" sz="1800" dirty="0">
                <a:solidFill>
                  <a:schemeClr val="tx1">
                    <a:lumMod val="75000"/>
                  </a:schemeClr>
                </a:solidFill>
              </a:rPr>
              <a:t>launched in the Togolese capital of Lomé in 2011, they each had around a dozen employees, very few of whom were young people. </a:t>
            </a:r>
          </a:p>
          <a:p>
            <a:pPr>
              <a:spcBef>
                <a:spcPts val="600"/>
              </a:spcBef>
              <a:spcAft>
                <a:spcPts val="600"/>
              </a:spcAft>
              <a:buFont typeface="Arial" panose="020B0604020202020204" pitchFamily="34" charset="0"/>
              <a:buChar char="•"/>
            </a:pPr>
            <a:r>
              <a:rPr lang="en-GB" sz="1800" dirty="0" err="1">
                <a:solidFill>
                  <a:schemeClr val="tx1">
                    <a:lumMod val="75000"/>
                  </a:schemeClr>
                </a:solidFill>
              </a:rPr>
              <a:t>Agrokom</a:t>
            </a:r>
            <a:r>
              <a:rPr lang="en-GB" sz="1800" dirty="0">
                <a:solidFill>
                  <a:schemeClr val="tx1">
                    <a:lumMod val="75000"/>
                  </a:schemeClr>
                </a:solidFill>
              </a:rPr>
              <a:t> processes oilseeds (soya and palm nut) to make livestock meal and edible oils. JCAT produces and markets organic soy</a:t>
            </a:r>
          </a:p>
        </p:txBody>
      </p:sp>
      <p:sp>
        <p:nvSpPr>
          <p:cNvPr id="4" name="Slide Number Placeholder 3">
            <a:extLst>
              <a:ext uri="{FF2B5EF4-FFF2-40B4-BE49-F238E27FC236}">
                <a16:creationId xmlns:a16="http://schemas.microsoft.com/office/drawing/2014/main" xmlns="" id="{201AAAE1-EF06-CE47-B15F-2C7952EDDA1D}"/>
              </a:ext>
            </a:extLst>
          </p:cNvPr>
          <p:cNvSpPr>
            <a:spLocks noGrp="1"/>
          </p:cNvSpPr>
          <p:nvPr>
            <p:ph type="sldNum" sz="quarter" idx="12"/>
          </p:nvPr>
        </p:nvSpPr>
        <p:spPr/>
        <p:txBody>
          <a:bodyPr/>
          <a:lstStyle/>
          <a:p>
            <a:pPr>
              <a:defRPr/>
            </a:pPr>
            <a:fld id="{48F23283-8C2A-49AA-99E1-25D3FCA8D64B}" type="slidenum">
              <a:rPr lang="en-US" smtClean="0"/>
              <a:pPr>
                <a:defRPr/>
              </a:pPr>
              <a:t>16</a:t>
            </a:fld>
            <a:endParaRPr lang="en-US"/>
          </a:p>
        </p:txBody>
      </p:sp>
    </p:spTree>
    <p:extLst>
      <p:ext uri="{BB962C8B-B14F-4D97-AF65-F5344CB8AC3E}">
        <p14:creationId xmlns:p14="http://schemas.microsoft.com/office/powerpoint/2010/main" val="37334593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3" y="404665"/>
            <a:ext cx="5899819" cy="648071"/>
          </a:xfrm>
        </p:spPr>
        <p:txBody>
          <a:bodyPr>
            <a:normAutofit/>
          </a:bodyPr>
          <a:lstStyle/>
          <a:p>
            <a:r>
              <a:rPr lang="en-GB" sz="3200" b="1" dirty="0">
                <a:solidFill>
                  <a:srgbClr val="7030A0"/>
                </a:solidFill>
                <a:latin typeface="Helvetica" pitchFamily="2" charset="0"/>
              </a:rPr>
              <a:t>Conclusion and take-</a:t>
            </a:r>
            <a:r>
              <a:rPr lang="en-GB" sz="3200" b="1" dirty="0" err="1">
                <a:solidFill>
                  <a:srgbClr val="7030A0"/>
                </a:solidFill>
                <a:latin typeface="Helvetica" pitchFamily="2" charset="0"/>
              </a:rPr>
              <a:t>aways</a:t>
            </a:r>
            <a:endParaRPr lang="en-GB" sz="3200" b="1" dirty="0">
              <a:solidFill>
                <a:srgbClr val="7030A0"/>
              </a:solidFill>
              <a:latin typeface="Helvetica" pitchFamily="2" charset="0"/>
            </a:endParaRPr>
          </a:p>
        </p:txBody>
      </p:sp>
      <p:sp>
        <p:nvSpPr>
          <p:cNvPr id="3" name="Content Placeholder 2"/>
          <p:cNvSpPr>
            <a:spLocks noGrp="1"/>
          </p:cNvSpPr>
          <p:nvPr>
            <p:ph idx="1"/>
          </p:nvPr>
        </p:nvSpPr>
        <p:spPr>
          <a:xfrm>
            <a:off x="179512" y="1556792"/>
            <a:ext cx="8856984" cy="5112568"/>
          </a:xfrm>
        </p:spPr>
        <p:txBody>
          <a:bodyPr>
            <a:noAutofit/>
          </a:bodyPr>
          <a:lstStyle/>
          <a:p>
            <a:pPr>
              <a:lnSpc>
                <a:spcPct val="120000"/>
              </a:lnSpc>
              <a:spcBef>
                <a:spcPts val="600"/>
              </a:spcBef>
              <a:spcAft>
                <a:spcPts val="0"/>
              </a:spcAft>
              <a:buFont typeface="Arial" panose="020B0604020202020204" pitchFamily="34" charset="0"/>
              <a:buChar char="•"/>
            </a:pPr>
            <a:r>
              <a:rPr lang="en-GB" sz="2000" dirty="0">
                <a:solidFill>
                  <a:schemeClr val="tx1">
                    <a:lumMod val="75000"/>
                  </a:schemeClr>
                </a:solidFill>
              </a:rPr>
              <a:t>The cornerstones of sustainable economic prosperity in Africa are SMEs</a:t>
            </a:r>
          </a:p>
          <a:p>
            <a:pPr>
              <a:lnSpc>
                <a:spcPct val="120000"/>
              </a:lnSpc>
              <a:spcBef>
                <a:spcPts val="600"/>
              </a:spcBef>
              <a:spcAft>
                <a:spcPts val="0"/>
              </a:spcAft>
              <a:buFont typeface="Arial" panose="020B0604020202020204" pitchFamily="34" charset="0"/>
              <a:buChar char="•"/>
            </a:pPr>
            <a:r>
              <a:rPr lang="en-GB" sz="2000" dirty="0">
                <a:solidFill>
                  <a:schemeClr val="tx1">
                    <a:lumMod val="75000"/>
                  </a:schemeClr>
                </a:solidFill>
              </a:rPr>
              <a:t>The </a:t>
            </a:r>
            <a:r>
              <a:rPr lang="en-GB" sz="2000" dirty="0" err="1">
                <a:solidFill>
                  <a:schemeClr val="tx1">
                    <a:lumMod val="75000"/>
                  </a:schemeClr>
                </a:solidFill>
              </a:rPr>
              <a:t>AfDB</a:t>
            </a:r>
            <a:r>
              <a:rPr lang="en-GB" sz="2000" dirty="0">
                <a:solidFill>
                  <a:schemeClr val="tx1">
                    <a:lumMod val="75000"/>
                  </a:schemeClr>
                </a:solidFill>
              </a:rPr>
              <a:t> game-changing strategy focuses on the</a:t>
            </a:r>
            <a:r>
              <a:rPr lang="en-GB" sz="2000" dirty="0">
                <a:solidFill>
                  <a:prstClr val="black"/>
                </a:solidFill>
              </a:rPr>
              <a:t> </a:t>
            </a:r>
            <a:r>
              <a:rPr lang="en-GB" sz="2000" dirty="0">
                <a:solidFill>
                  <a:srgbClr val="FF0000"/>
                </a:solidFill>
              </a:rPr>
              <a:t>Bank’s High 5 priorities</a:t>
            </a:r>
            <a:r>
              <a:rPr lang="en-GB" sz="2000" dirty="0">
                <a:solidFill>
                  <a:prstClr val="black"/>
                </a:solidFill>
              </a:rPr>
              <a:t>: </a:t>
            </a:r>
            <a:r>
              <a:rPr lang="en-GB" sz="2000" dirty="0">
                <a:solidFill>
                  <a:schemeClr val="tx1">
                    <a:lumMod val="75000"/>
                  </a:schemeClr>
                </a:solidFill>
              </a:rPr>
              <a:t>Industrialize Africa; Light up and power Africa; Feed Africa; integrate Africa; and Improve the quality of life for the people of Africa.</a:t>
            </a:r>
          </a:p>
          <a:p>
            <a:pPr>
              <a:lnSpc>
                <a:spcPct val="120000"/>
              </a:lnSpc>
              <a:spcBef>
                <a:spcPts val="600"/>
              </a:spcBef>
              <a:spcAft>
                <a:spcPts val="0"/>
              </a:spcAft>
              <a:buFont typeface="Arial" panose="020B0604020202020204" pitchFamily="34" charset="0"/>
              <a:buChar char="•"/>
            </a:pPr>
            <a:r>
              <a:rPr lang="en-GB" sz="2000" dirty="0">
                <a:solidFill>
                  <a:schemeClr val="tx1">
                    <a:lumMod val="75000"/>
                  </a:schemeClr>
                </a:solidFill>
              </a:rPr>
              <a:t>SMEs provide a</a:t>
            </a:r>
            <a:r>
              <a:rPr lang="en-GB" sz="2000" dirty="0">
                <a:solidFill>
                  <a:prstClr val="black"/>
                </a:solidFill>
              </a:rPr>
              <a:t> </a:t>
            </a:r>
            <a:r>
              <a:rPr lang="en-GB" sz="2000" dirty="0">
                <a:solidFill>
                  <a:srgbClr val="FF0000"/>
                </a:solidFill>
              </a:rPr>
              <a:t>grassroots mechanism</a:t>
            </a:r>
            <a:r>
              <a:rPr lang="en-GB" sz="2000" dirty="0">
                <a:solidFill>
                  <a:prstClr val="black"/>
                </a:solidFill>
              </a:rPr>
              <a:t> </a:t>
            </a:r>
            <a:r>
              <a:rPr lang="en-GB" sz="2000" dirty="0">
                <a:solidFill>
                  <a:schemeClr val="tx1">
                    <a:lumMod val="75000"/>
                  </a:schemeClr>
                </a:solidFill>
              </a:rPr>
              <a:t>for operationalising the </a:t>
            </a:r>
            <a:r>
              <a:rPr lang="en-GB" sz="2000" dirty="0" err="1">
                <a:solidFill>
                  <a:schemeClr val="tx1">
                    <a:lumMod val="75000"/>
                  </a:schemeClr>
                </a:solidFill>
              </a:rPr>
              <a:t>AfDB’s</a:t>
            </a:r>
            <a:r>
              <a:rPr lang="en-GB" sz="2000" dirty="0">
                <a:solidFill>
                  <a:schemeClr val="tx1">
                    <a:lumMod val="75000"/>
                  </a:schemeClr>
                </a:solidFill>
              </a:rPr>
              <a:t> High 5 to deliver sustainable prosperity in Africa</a:t>
            </a:r>
          </a:p>
          <a:p>
            <a:pPr>
              <a:lnSpc>
                <a:spcPct val="120000"/>
              </a:lnSpc>
              <a:spcBef>
                <a:spcPts val="600"/>
              </a:spcBef>
              <a:spcAft>
                <a:spcPts val="0"/>
              </a:spcAft>
              <a:buFont typeface="Arial" panose="020B0604020202020204" pitchFamily="34" charset="0"/>
              <a:buChar char="•"/>
            </a:pPr>
            <a:r>
              <a:rPr lang="en-GB" sz="2000" dirty="0" err="1">
                <a:solidFill>
                  <a:schemeClr val="tx1">
                    <a:lumMod val="75000"/>
                  </a:schemeClr>
                </a:solidFill>
              </a:rPr>
              <a:t>AfDB</a:t>
            </a:r>
            <a:r>
              <a:rPr lang="en-GB" sz="2000" dirty="0">
                <a:solidFill>
                  <a:schemeClr val="tx1">
                    <a:lumMod val="75000"/>
                  </a:schemeClr>
                </a:solidFill>
              </a:rPr>
              <a:t> supports (</a:t>
            </a:r>
            <a:r>
              <a:rPr lang="en-GB" sz="2000" dirty="0">
                <a:solidFill>
                  <a:srgbClr val="FF0000"/>
                </a:solidFill>
              </a:rPr>
              <a:t>finance PLUS</a:t>
            </a:r>
            <a:r>
              <a:rPr lang="en-GB" sz="2000" dirty="0">
                <a:solidFill>
                  <a:schemeClr val="tx1">
                    <a:lumMod val="75000"/>
                  </a:schemeClr>
                </a:solidFill>
              </a:rPr>
              <a:t>) SMEs through multiple channels: via intermediary banks, through special vehicles, FAPA; African Guarantee Fund, local companies, and direct funding</a:t>
            </a:r>
          </a:p>
          <a:p>
            <a:pPr>
              <a:lnSpc>
                <a:spcPct val="120000"/>
              </a:lnSpc>
              <a:spcBef>
                <a:spcPts val="600"/>
              </a:spcBef>
              <a:spcAft>
                <a:spcPts val="0"/>
              </a:spcAft>
              <a:buFont typeface="Arial" panose="020B0604020202020204" pitchFamily="34" charset="0"/>
              <a:buChar char="•"/>
            </a:pPr>
            <a:r>
              <a:rPr lang="en-GB" sz="2000" dirty="0">
                <a:solidFill>
                  <a:schemeClr val="tx1">
                    <a:lumMod val="75000"/>
                  </a:schemeClr>
                </a:solidFill>
              </a:rPr>
              <a:t>AfDB funding plus TA and related support provide opportunities for </a:t>
            </a:r>
            <a:r>
              <a:rPr lang="en-GB" sz="2000" dirty="0">
                <a:solidFill>
                  <a:srgbClr val="FF0000"/>
                </a:solidFill>
              </a:rPr>
              <a:t>SMEs to metamorphose into continental and global businesses</a:t>
            </a:r>
          </a:p>
          <a:p>
            <a:pPr>
              <a:lnSpc>
                <a:spcPct val="120000"/>
              </a:lnSpc>
              <a:spcBef>
                <a:spcPts val="600"/>
              </a:spcBef>
              <a:spcAft>
                <a:spcPts val="0"/>
              </a:spcAft>
              <a:buFont typeface="Arial" panose="020B0604020202020204" pitchFamily="34" charset="0"/>
              <a:buChar char="•"/>
            </a:pPr>
            <a:r>
              <a:rPr lang="en-GB" sz="2000" dirty="0">
                <a:solidFill>
                  <a:schemeClr val="tx1">
                    <a:lumMod val="75000"/>
                  </a:schemeClr>
                </a:solidFill>
              </a:rPr>
              <a:t>Leveraging on </a:t>
            </a:r>
            <a:r>
              <a:rPr lang="en-GB" sz="2000" dirty="0" err="1">
                <a:solidFill>
                  <a:schemeClr val="tx1">
                    <a:lumMod val="75000"/>
                  </a:schemeClr>
                </a:solidFill>
              </a:rPr>
              <a:t>AfDB</a:t>
            </a:r>
            <a:r>
              <a:rPr lang="en-GB" sz="2000" dirty="0">
                <a:solidFill>
                  <a:schemeClr val="tx1">
                    <a:lumMod val="75000"/>
                  </a:schemeClr>
                </a:solidFill>
              </a:rPr>
              <a:t> to support SMEs in Africa offers </a:t>
            </a:r>
            <a:r>
              <a:rPr lang="en-GB" sz="2000" dirty="0" smtClean="0">
                <a:solidFill>
                  <a:schemeClr val="tx1">
                    <a:lumMod val="75000"/>
                  </a:schemeClr>
                </a:solidFill>
              </a:rPr>
              <a:t>opportunities </a:t>
            </a:r>
            <a:r>
              <a:rPr lang="en-GB" sz="2000" dirty="0">
                <a:solidFill>
                  <a:schemeClr val="tx1">
                    <a:lumMod val="75000"/>
                  </a:schemeClr>
                </a:solidFill>
              </a:rPr>
              <a:t>for </a:t>
            </a:r>
            <a:r>
              <a:rPr lang="en-GB" sz="2000" dirty="0">
                <a:solidFill>
                  <a:srgbClr val="FF0000"/>
                </a:solidFill>
              </a:rPr>
              <a:t>global networks, foreign investments and business partnerships</a:t>
            </a:r>
          </a:p>
        </p:txBody>
      </p:sp>
      <p:sp>
        <p:nvSpPr>
          <p:cNvPr id="4" name="Slide Number Placeholder 3">
            <a:extLst>
              <a:ext uri="{FF2B5EF4-FFF2-40B4-BE49-F238E27FC236}">
                <a16:creationId xmlns:a16="http://schemas.microsoft.com/office/drawing/2014/main" xmlns="" id="{46D514E8-086A-C04E-B441-083479EAB0ED}"/>
              </a:ext>
            </a:extLst>
          </p:cNvPr>
          <p:cNvSpPr>
            <a:spLocks noGrp="1"/>
          </p:cNvSpPr>
          <p:nvPr>
            <p:ph type="sldNum" sz="quarter" idx="12"/>
          </p:nvPr>
        </p:nvSpPr>
        <p:spPr/>
        <p:txBody>
          <a:bodyPr/>
          <a:lstStyle/>
          <a:p>
            <a:pPr>
              <a:defRPr/>
            </a:pPr>
            <a:fld id="{48F23283-8C2A-49AA-99E1-25D3FCA8D64B}" type="slidenum">
              <a:rPr lang="en-US" smtClean="0"/>
              <a:pPr>
                <a:defRPr/>
              </a:pPr>
              <a:t>17</a:t>
            </a:fld>
            <a:endParaRPr lang="en-US"/>
          </a:p>
        </p:txBody>
      </p:sp>
    </p:spTree>
    <p:extLst>
      <p:ext uri="{BB962C8B-B14F-4D97-AF65-F5344CB8AC3E}">
        <p14:creationId xmlns:p14="http://schemas.microsoft.com/office/powerpoint/2010/main" val="32068419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3927" y="2132856"/>
            <a:ext cx="1800201" cy="719137"/>
          </a:xfrm>
        </p:spPr>
        <p:txBody>
          <a:bodyPr/>
          <a:lstStyle/>
          <a:p>
            <a:r>
              <a:rPr lang="en-GB" sz="4400" b="1" dirty="0">
                <a:solidFill>
                  <a:srgbClr val="7030A0"/>
                </a:solidFill>
                <a:latin typeface="Helvetica" pitchFamily="2" charset="0"/>
              </a:rPr>
              <a:t>End</a:t>
            </a:r>
          </a:p>
        </p:txBody>
      </p:sp>
      <p:sp>
        <p:nvSpPr>
          <p:cNvPr id="3" name="Content Placeholder 2"/>
          <p:cNvSpPr>
            <a:spLocks noGrp="1"/>
          </p:cNvSpPr>
          <p:nvPr>
            <p:ph idx="1"/>
          </p:nvPr>
        </p:nvSpPr>
        <p:spPr>
          <a:xfrm>
            <a:off x="0" y="3477864"/>
            <a:ext cx="9144000" cy="3263504"/>
          </a:xfrm>
        </p:spPr>
        <p:txBody>
          <a:bodyPr>
            <a:normAutofit/>
          </a:bodyPr>
          <a:lstStyle/>
          <a:p>
            <a:pPr algn="ctr"/>
            <a:r>
              <a:rPr lang="en-GB" sz="2400" b="1" dirty="0">
                <a:solidFill>
                  <a:schemeClr val="tx1">
                    <a:lumMod val="75000"/>
                  </a:schemeClr>
                </a:solidFill>
              </a:rPr>
              <a:t>Thank you.</a:t>
            </a:r>
          </a:p>
          <a:p>
            <a:pPr algn="ctr"/>
            <a:endParaRPr lang="en-GB" sz="2400" b="1" dirty="0">
              <a:solidFill>
                <a:schemeClr val="tx1">
                  <a:lumMod val="75000"/>
                </a:schemeClr>
              </a:solidFill>
            </a:endParaRPr>
          </a:p>
          <a:p>
            <a:pPr algn="ctr"/>
            <a:endParaRPr lang="en-GB" sz="2400" b="1" dirty="0">
              <a:solidFill>
                <a:schemeClr val="tx1">
                  <a:lumMod val="75000"/>
                </a:schemeClr>
              </a:solidFill>
            </a:endParaRPr>
          </a:p>
          <a:p>
            <a:pPr algn="ctr"/>
            <a:r>
              <a:rPr lang="en-GB" sz="2400" b="1" dirty="0">
                <a:solidFill>
                  <a:schemeClr val="tx1">
                    <a:lumMod val="75000"/>
                  </a:schemeClr>
                </a:solidFill>
              </a:rPr>
              <a:t>Q&amp;A</a:t>
            </a:r>
          </a:p>
          <a:p>
            <a:pPr algn="ctr"/>
            <a:endParaRPr lang="en-GB" sz="2400" dirty="0"/>
          </a:p>
          <a:p>
            <a:pPr algn="ctr"/>
            <a:endParaRPr lang="en-GB" sz="2400" dirty="0"/>
          </a:p>
          <a:p>
            <a:pPr marL="0" indent="0" algn="ctr"/>
            <a:r>
              <a:rPr lang="en-GB" sz="2250" dirty="0">
                <a:solidFill>
                  <a:prstClr val="black"/>
                </a:solidFill>
              </a:rPr>
              <a:t>SOAS Centre for Global Finance: </a:t>
            </a:r>
            <a:r>
              <a:rPr lang="en-GB" sz="2250" dirty="0">
                <a:solidFill>
                  <a:srgbClr val="0070C0"/>
                </a:solidFill>
                <a:hlinkClick r:id="rId2">
                  <a:extLst>
                    <a:ext uri="{A12FA001-AC4F-418D-AE19-62706E023703}">
                      <ahyp:hlinkClr xmlns:ahyp="http://schemas.microsoft.com/office/drawing/2018/hyperlinkcolor" xmlns="" val="tx"/>
                    </a:ext>
                  </a:extLst>
                </a:hlinkClick>
              </a:rPr>
              <a:t>https://www.centreforglobalfinance.org/</a:t>
            </a:r>
            <a:endParaRPr lang="en-GB" sz="2250" dirty="0">
              <a:solidFill>
                <a:srgbClr val="0070C0"/>
              </a:solidFill>
            </a:endParaRPr>
          </a:p>
          <a:p>
            <a:pPr algn="ctr"/>
            <a:endParaRPr lang="en-GB" sz="2400" dirty="0"/>
          </a:p>
        </p:txBody>
      </p:sp>
      <p:sp>
        <p:nvSpPr>
          <p:cNvPr id="4" name="Slide Number Placeholder 3">
            <a:extLst>
              <a:ext uri="{FF2B5EF4-FFF2-40B4-BE49-F238E27FC236}">
                <a16:creationId xmlns:a16="http://schemas.microsoft.com/office/drawing/2014/main" xmlns="" id="{5399E913-CFD3-E64B-A383-A36E6134593E}"/>
              </a:ext>
            </a:extLst>
          </p:cNvPr>
          <p:cNvSpPr>
            <a:spLocks noGrp="1"/>
          </p:cNvSpPr>
          <p:nvPr>
            <p:ph type="sldNum" sz="quarter" idx="12"/>
          </p:nvPr>
        </p:nvSpPr>
        <p:spPr/>
        <p:txBody>
          <a:bodyPr/>
          <a:lstStyle/>
          <a:p>
            <a:pPr>
              <a:defRPr/>
            </a:pPr>
            <a:fld id="{48F23283-8C2A-49AA-99E1-25D3FCA8D64B}" type="slidenum">
              <a:rPr lang="en-US" smtClean="0"/>
              <a:pPr>
                <a:defRPr/>
              </a:pPr>
              <a:t>18</a:t>
            </a:fld>
            <a:endParaRPr lang="en-US"/>
          </a:p>
        </p:txBody>
      </p:sp>
    </p:spTree>
    <p:extLst>
      <p:ext uri="{BB962C8B-B14F-4D97-AF65-F5344CB8AC3E}">
        <p14:creationId xmlns:p14="http://schemas.microsoft.com/office/powerpoint/2010/main" val="32467964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3" y="260649"/>
            <a:ext cx="6624735" cy="864096"/>
          </a:xfrm>
        </p:spPr>
        <p:txBody>
          <a:bodyPr/>
          <a:lstStyle/>
          <a:p>
            <a:r>
              <a:rPr lang="en-GB" sz="3200" b="1" dirty="0">
                <a:solidFill>
                  <a:srgbClr val="7030A0"/>
                </a:solidFill>
                <a:latin typeface="Helvetica" pitchFamily="2" charset="0"/>
              </a:rPr>
              <a:t>What do we know about SMEs?</a:t>
            </a:r>
          </a:p>
        </p:txBody>
      </p:sp>
      <p:sp>
        <p:nvSpPr>
          <p:cNvPr id="3" name="Content Placeholder 2"/>
          <p:cNvSpPr>
            <a:spLocks noGrp="1"/>
          </p:cNvSpPr>
          <p:nvPr>
            <p:ph idx="1"/>
          </p:nvPr>
        </p:nvSpPr>
        <p:spPr>
          <a:xfrm>
            <a:off x="107504" y="1628800"/>
            <a:ext cx="8928991" cy="5112568"/>
          </a:xfrm>
        </p:spPr>
        <p:txBody>
          <a:bodyPr>
            <a:normAutofit fontScale="85000" lnSpcReduction="10000"/>
          </a:bodyPr>
          <a:lstStyle/>
          <a:p>
            <a:pPr>
              <a:lnSpc>
                <a:spcPct val="120000"/>
              </a:lnSpc>
              <a:spcBef>
                <a:spcPts val="1000"/>
              </a:spcBef>
              <a:spcAft>
                <a:spcPts val="1500"/>
              </a:spcAft>
              <a:buFont typeface="Arial" panose="020B0604020202020204" pitchFamily="34" charset="0"/>
              <a:buChar char="•"/>
            </a:pPr>
            <a:r>
              <a:rPr lang="en-GB" sz="2600" dirty="0">
                <a:solidFill>
                  <a:schemeClr val="tx1">
                    <a:lumMod val="75000"/>
                  </a:schemeClr>
                </a:solidFill>
              </a:rPr>
              <a:t>SMEs account for 53% and 86% of employment respectively in OECD countries such as the UK and Greece</a:t>
            </a:r>
          </a:p>
          <a:p>
            <a:pPr>
              <a:lnSpc>
                <a:spcPct val="120000"/>
              </a:lnSpc>
              <a:spcBef>
                <a:spcPts val="1000"/>
              </a:spcBef>
              <a:spcAft>
                <a:spcPts val="1500"/>
              </a:spcAft>
              <a:buFont typeface="Arial" panose="020B0604020202020204" pitchFamily="34" charset="0"/>
              <a:buChar char="•"/>
            </a:pPr>
            <a:r>
              <a:rPr lang="en-GB" sz="2600" dirty="0">
                <a:solidFill>
                  <a:schemeClr val="tx1">
                    <a:lumMod val="75000"/>
                  </a:schemeClr>
                </a:solidFill>
              </a:rPr>
              <a:t>SMEs account for over 90% of employment in emerging markets</a:t>
            </a:r>
          </a:p>
          <a:p>
            <a:pPr>
              <a:lnSpc>
                <a:spcPct val="120000"/>
              </a:lnSpc>
              <a:spcBef>
                <a:spcPts val="1000"/>
              </a:spcBef>
              <a:spcAft>
                <a:spcPts val="1500"/>
              </a:spcAft>
              <a:buFont typeface="Arial" panose="020B0604020202020204" pitchFamily="34" charset="0"/>
              <a:buChar char="•"/>
            </a:pPr>
            <a:r>
              <a:rPr lang="en-GB" sz="2600" dirty="0">
                <a:solidFill>
                  <a:schemeClr val="tx1">
                    <a:lumMod val="75000"/>
                  </a:schemeClr>
                </a:solidFill>
              </a:rPr>
              <a:t>In Africa, SMEs account for over 80% of jobs</a:t>
            </a:r>
          </a:p>
          <a:p>
            <a:pPr>
              <a:lnSpc>
                <a:spcPct val="120000"/>
              </a:lnSpc>
              <a:spcBef>
                <a:spcPts val="1000"/>
              </a:spcBef>
              <a:spcAft>
                <a:spcPts val="1500"/>
              </a:spcAft>
              <a:buFont typeface="Arial" panose="020B0604020202020204" pitchFamily="34" charset="0"/>
              <a:buChar char="•"/>
            </a:pPr>
            <a:r>
              <a:rPr lang="en-GB" sz="2600" dirty="0">
                <a:solidFill>
                  <a:schemeClr val="tx1">
                    <a:lumMod val="75000"/>
                  </a:schemeClr>
                </a:solidFill>
              </a:rPr>
              <a:t>SMEs can play a critical role in achieving SDGS</a:t>
            </a:r>
            <a:r>
              <a:rPr lang="en-GB" sz="1600" dirty="0">
                <a:solidFill>
                  <a:schemeClr val="tx1">
                    <a:lumMod val="75000"/>
                  </a:schemeClr>
                </a:solidFill>
              </a:rPr>
              <a:t> (SDG 1: no poverty; SDG 2: zero hunger; SDG 3: good health and wellbeing; SDG 5: gender equality; SDG 8: decent work and economic growth; SDG 10: reduced inequalities; and SDG 12: responsible consumption and production)</a:t>
            </a:r>
          </a:p>
          <a:p>
            <a:pPr>
              <a:lnSpc>
                <a:spcPct val="120000"/>
              </a:lnSpc>
              <a:spcBef>
                <a:spcPts val="1000"/>
              </a:spcBef>
              <a:spcAft>
                <a:spcPts val="1500"/>
              </a:spcAft>
              <a:buFont typeface="Arial" panose="020B0604020202020204" pitchFamily="34" charset="0"/>
              <a:buChar char="•"/>
            </a:pPr>
            <a:r>
              <a:rPr lang="en-GB" sz="2800" dirty="0">
                <a:solidFill>
                  <a:schemeClr val="tx1">
                    <a:lumMod val="75000"/>
                  </a:schemeClr>
                </a:solidFill>
              </a:rPr>
              <a:t>SMEs in Africa are funded via: own equity; informal debt; bank debt; supplier credit [Green, Murinde, Manos, </a:t>
            </a:r>
            <a:r>
              <a:rPr lang="en-GB" sz="2800" dirty="0" err="1">
                <a:solidFill>
                  <a:schemeClr val="tx1">
                    <a:lumMod val="75000"/>
                  </a:schemeClr>
                </a:solidFill>
              </a:rPr>
              <a:t>Kimuyu</a:t>
            </a:r>
            <a:r>
              <a:rPr lang="en-GB" sz="2800" dirty="0">
                <a:solidFill>
                  <a:schemeClr val="tx1">
                    <a:lumMod val="75000"/>
                  </a:schemeClr>
                </a:solidFill>
              </a:rPr>
              <a:t> (2005) on </a:t>
            </a:r>
            <a:r>
              <a:rPr lang="en-GB" sz="2800" i="1" dirty="0" err="1">
                <a:solidFill>
                  <a:schemeClr val="tx1">
                    <a:lumMod val="75000"/>
                  </a:schemeClr>
                </a:solidFill>
              </a:rPr>
              <a:t>Jua</a:t>
            </a:r>
            <a:r>
              <a:rPr lang="en-GB" sz="2800" i="1" dirty="0">
                <a:solidFill>
                  <a:schemeClr val="tx1">
                    <a:lumMod val="75000"/>
                  </a:schemeClr>
                </a:solidFill>
              </a:rPr>
              <a:t> Kali</a:t>
            </a:r>
            <a:r>
              <a:rPr lang="en-GB" sz="2800" dirty="0">
                <a:solidFill>
                  <a:schemeClr val="tx1">
                    <a:lumMod val="75000"/>
                  </a:schemeClr>
                </a:solidFill>
              </a:rPr>
              <a:t> SMEs in Kenya]</a:t>
            </a:r>
          </a:p>
          <a:p>
            <a:pPr>
              <a:lnSpc>
                <a:spcPct val="120000"/>
              </a:lnSpc>
              <a:spcBef>
                <a:spcPts val="1000"/>
              </a:spcBef>
              <a:spcAft>
                <a:spcPts val="1500"/>
              </a:spcAft>
            </a:pPr>
            <a:endParaRPr lang="en-GB" dirty="0">
              <a:solidFill>
                <a:schemeClr val="tx1">
                  <a:lumMod val="75000"/>
                </a:schemeClr>
              </a:solidFill>
            </a:endParaRPr>
          </a:p>
        </p:txBody>
      </p:sp>
      <p:sp>
        <p:nvSpPr>
          <p:cNvPr id="4" name="Slide Number Placeholder 3">
            <a:extLst>
              <a:ext uri="{FF2B5EF4-FFF2-40B4-BE49-F238E27FC236}">
                <a16:creationId xmlns:a16="http://schemas.microsoft.com/office/drawing/2014/main" xmlns="" id="{81E3EAA7-36A6-1849-9134-40092650ADD7}"/>
              </a:ext>
            </a:extLst>
          </p:cNvPr>
          <p:cNvSpPr>
            <a:spLocks noGrp="1"/>
          </p:cNvSpPr>
          <p:nvPr>
            <p:ph type="sldNum" sz="quarter" idx="12"/>
          </p:nvPr>
        </p:nvSpPr>
        <p:spPr/>
        <p:txBody>
          <a:bodyPr/>
          <a:lstStyle/>
          <a:p>
            <a:pPr>
              <a:defRPr/>
            </a:pPr>
            <a:fld id="{48F23283-8C2A-49AA-99E1-25D3FCA8D64B}" type="slidenum">
              <a:rPr lang="en-US" smtClean="0"/>
              <a:pPr>
                <a:defRPr/>
              </a:pPr>
              <a:t>1</a:t>
            </a:fld>
            <a:endParaRPr lang="en-US"/>
          </a:p>
        </p:txBody>
      </p:sp>
    </p:spTree>
    <p:extLst>
      <p:ext uri="{BB962C8B-B14F-4D97-AF65-F5344CB8AC3E}">
        <p14:creationId xmlns:p14="http://schemas.microsoft.com/office/powerpoint/2010/main" val="874599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373" y="260648"/>
            <a:ext cx="8650137" cy="792088"/>
          </a:xfrm>
        </p:spPr>
        <p:txBody>
          <a:bodyPr>
            <a:normAutofit/>
          </a:bodyPr>
          <a:lstStyle/>
          <a:p>
            <a:r>
              <a:rPr lang="en-GB" sz="3200" b="1" dirty="0">
                <a:solidFill>
                  <a:srgbClr val="7030A0"/>
                </a:solidFill>
                <a:latin typeface="Helvetica" pitchFamily="2" charset="0"/>
              </a:rPr>
              <a:t>Financing life cycle of SMEs</a:t>
            </a:r>
          </a:p>
        </p:txBody>
      </p:sp>
      <p:pic>
        <p:nvPicPr>
          <p:cNvPr id="4" name="Content Placeholder 3"/>
          <p:cNvPicPr>
            <a:picLocks noGrp="1" noChangeAspect="1"/>
          </p:cNvPicPr>
          <p:nvPr>
            <p:ph idx="1"/>
          </p:nvPr>
        </p:nvPicPr>
        <p:blipFill>
          <a:blip r:embed="rId2"/>
          <a:stretch>
            <a:fillRect/>
          </a:stretch>
        </p:blipFill>
        <p:spPr>
          <a:xfrm>
            <a:off x="179512" y="1268760"/>
            <a:ext cx="9145016" cy="5472607"/>
          </a:xfrm>
          <a:prstGeom prst="rect">
            <a:avLst/>
          </a:prstGeom>
        </p:spPr>
      </p:pic>
      <p:sp>
        <p:nvSpPr>
          <p:cNvPr id="3" name="Slide Number Placeholder 2">
            <a:extLst>
              <a:ext uri="{FF2B5EF4-FFF2-40B4-BE49-F238E27FC236}">
                <a16:creationId xmlns:a16="http://schemas.microsoft.com/office/drawing/2014/main" xmlns="" id="{7DC7315F-C0AE-9F41-9ADE-CA1C38F596E3}"/>
              </a:ext>
            </a:extLst>
          </p:cNvPr>
          <p:cNvSpPr>
            <a:spLocks noGrp="1"/>
          </p:cNvSpPr>
          <p:nvPr>
            <p:ph type="sldNum" sz="quarter" idx="12"/>
          </p:nvPr>
        </p:nvSpPr>
        <p:spPr/>
        <p:txBody>
          <a:bodyPr/>
          <a:lstStyle/>
          <a:p>
            <a:pPr>
              <a:defRPr/>
            </a:pPr>
            <a:fld id="{48F23283-8C2A-49AA-99E1-25D3FCA8D64B}" type="slidenum">
              <a:rPr lang="en-US" smtClean="0"/>
              <a:pPr>
                <a:defRPr/>
              </a:pPr>
              <a:t>2</a:t>
            </a:fld>
            <a:endParaRPr lang="en-US"/>
          </a:p>
        </p:txBody>
      </p:sp>
    </p:spTree>
    <p:extLst>
      <p:ext uri="{BB962C8B-B14F-4D97-AF65-F5344CB8AC3E}">
        <p14:creationId xmlns:p14="http://schemas.microsoft.com/office/powerpoint/2010/main" val="30744897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1"/>
            <a:ext cx="6480720" cy="864096"/>
          </a:xfrm>
        </p:spPr>
        <p:txBody>
          <a:bodyPr>
            <a:normAutofit/>
          </a:bodyPr>
          <a:lstStyle/>
          <a:p>
            <a:r>
              <a:rPr lang="en-GB" sz="3200" b="1" dirty="0" err="1">
                <a:solidFill>
                  <a:srgbClr val="7030A0"/>
                </a:solidFill>
                <a:latin typeface="Helvetica" pitchFamily="2" charset="0"/>
              </a:rPr>
              <a:t>AfDB</a:t>
            </a:r>
            <a:r>
              <a:rPr lang="en-GB" sz="3200" b="1" dirty="0">
                <a:solidFill>
                  <a:srgbClr val="7030A0"/>
                </a:solidFill>
                <a:latin typeface="Helvetica" pitchFamily="2" charset="0"/>
              </a:rPr>
              <a:t> and SMEs in Africa</a:t>
            </a:r>
          </a:p>
        </p:txBody>
      </p:sp>
      <p:sp>
        <p:nvSpPr>
          <p:cNvPr id="3" name="Content Placeholder 2"/>
          <p:cNvSpPr>
            <a:spLocks noGrp="1"/>
          </p:cNvSpPr>
          <p:nvPr>
            <p:ph idx="1"/>
          </p:nvPr>
        </p:nvSpPr>
        <p:spPr>
          <a:xfrm>
            <a:off x="107504" y="1484784"/>
            <a:ext cx="8928992" cy="5108104"/>
          </a:xfrm>
        </p:spPr>
        <p:txBody>
          <a:bodyPr>
            <a:normAutofit fontScale="92500" lnSpcReduction="20000"/>
          </a:bodyPr>
          <a:lstStyle/>
          <a:p>
            <a:pPr>
              <a:lnSpc>
                <a:spcPct val="120000"/>
              </a:lnSpc>
              <a:spcBef>
                <a:spcPts val="1000"/>
              </a:spcBef>
              <a:spcAft>
                <a:spcPts val="1500"/>
              </a:spcAft>
              <a:buFont typeface="Arial" panose="020B0604020202020204" pitchFamily="34" charset="0"/>
              <a:buChar char="•"/>
            </a:pPr>
            <a:r>
              <a:rPr lang="en-GB" sz="2400" dirty="0">
                <a:solidFill>
                  <a:schemeClr val="tx1">
                    <a:lumMod val="75000"/>
                  </a:schemeClr>
                </a:solidFill>
              </a:rPr>
              <a:t>We know, from existing research: </a:t>
            </a:r>
            <a:r>
              <a:rPr lang="en-GB" sz="2400" dirty="0">
                <a:solidFill>
                  <a:srgbClr val="FF0000"/>
                </a:solidFill>
              </a:rPr>
              <a:t>SMEs</a:t>
            </a:r>
            <a:r>
              <a:rPr lang="en-GB" sz="2400" dirty="0"/>
              <a:t> </a:t>
            </a:r>
            <a:r>
              <a:rPr lang="en-GB" sz="2400" dirty="0">
                <a:solidFill>
                  <a:schemeClr val="tx1">
                    <a:lumMod val="75000"/>
                  </a:schemeClr>
                </a:solidFill>
              </a:rPr>
              <a:t>provide the foundation for </a:t>
            </a:r>
            <a:r>
              <a:rPr lang="en-GB" sz="2400" dirty="0">
                <a:solidFill>
                  <a:srgbClr val="FF0000"/>
                </a:solidFill>
              </a:rPr>
              <a:t>private sector development</a:t>
            </a:r>
            <a:r>
              <a:rPr lang="en-GB" sz="2400" dirty="0"/>
              <a:t> </a:t>
            </a:r>
            <a:r>
              <a:rPr lang="en-GB" sz="2400" dirty="0">
                <a:solidFill>
                  <a:schemeClr val="tx1">
                    <a:lumMod val="75000"/>
                  </a:schemeClr>
                </a:solidFill>
              </a:rPr>
              <a:t>in Africa, for jobs and </a:t>
            </a:r>
            <a:r>
              <a:rPr lang="en-GB" sz="2400" dirty="0">
                <a:solidFill>
                  <a:srgbClr val="FF0000"/>
                </a:solidFill>
              </a:rPr>
              <a:t>sustainable prosperity</a:t>
            </a:r>
            <a:r>
              <a:rPr lang="en-GB" sz="2400" dirty="0"/>
              <a:t>  </a:t>
            </a:r>
          </a:p>
          <a:p>
            <a:pPr>
              <a:lnSpc>
                <a:spcPct val="120000"/>
              </a:lnSpc>
              <a:spcBef>
                <a:spcPts val="1000"/>
              </a:spcBef>
              <a:spcAft>
                <a:spcPts val="1500"/>
              </a:spcAft>
              <a:buFont typeface="Arial" panose="020B0604020202020204" pitchFamily="34" charset="0"/>
              <a:buChar char="•"/>
            </a:pPr>
            <a:r>
              <a:rPr lang="en-GB" sz="2400" dirty="0">
                <a:solidFill>
                  <a:schemeClr val="tx1">
                    <a:lumMod val="75000"/>
                  </a:schemeClr>
                </a:solidFill>
              </a:rPr>
              <a:t>SMES in Africa work across all sectors: Agriculture &amp; agri-business; manufacturing; trade; renewable energy; housing; health; education; financial sector; hospitality &amp; tourism; etc..</a:t>
            </a:r>
          </a:p>
          <a:p>
            <a:pPr>
              <a:lnSpc>
                <a:spcPct val="120000"/>
              </a:lnSpc>
              <a:spcBef>
                <a:spcPts val="1000"/>
              </a:spcBef>
              <a:spcAft>
                <a:spcPts val="1500"/>
              </a:spcAft>
              <a:buFont typeface="Arial" panose="020B0604020202020204" pitchFamily="34" charset="0"/>
              <a:buChar char="•"/>
            </a:pPr>
            <a:r>
              <a:rPr lang="en-GB" sz="2400" dirty="0">
                <a:solidFill>
                  <a:schemeClr val="tx1">
                    <a:lumMod val="75000"/>
                  </a:schemeClr>
                </a:solidFill>
              </a:rPr>
              <a:t>The </a:t>
            </a:r>
            <a:r>
              <a:rPr lang="en-GB" sz="2400" dirty="0" err="1">
                <a:solidFill>
                  <a:schemeClr val="tx1">
                    <a:lumMod val="75000"/>
                  </a:schemeClr>
                </a:solidFill>
              </a:rPr>
              <a:t>AfDB</a:t>
            </a:r>
            <a:r>
              <a:rPr lang="en-GB" sz="2400" dirty="0">
                <a:solidFill>
                  <a:schemeClr val="tx1">
                    <a:lumMod val="75000"/>
                  </a:schemeClr>
                </a:solidFill>
              </a:rPr>
              <a:t> game-changing strategy focuses on the</a:t>
            </a:r>
            <a:r>
              <a:rPr lang="en-GB" sz="2400" dirty="0"/>
              <a:t> </a:t>
            </a:r>
            <a:r>
              <a:rPr lang="en-GB" sz="2400" dirty="0">
                <a:solidFill>
                  <a:srgbClr val="FF0000"/>
                </a:solidFill>
              </a:rPr>
              <a:t>Bank’s High 5 priorities</a:t>
            </a:r>
            <a:r>
              <a:rPr lang="en-GB" sz="2400" dirty="0">
                <a:solidFill>
                  <a:schemeClr val="tx1">
                    <a:lumMod val="75000"/>
                  </a:schemeClr>
                </a:solidFill>
              </a:rPr>
              <a:t>: Industrialize Africa; Light up and power Africa; Feed Africa; integrate Africa; and Improve the quality of life for the people of Africa.</a:t>
            </a:r>
          </a:p>
          <a:p>
            <a:pPr>
              <a:lnSpc>
                <a:spcPct val="120000"/>
              </a:lnSpc>
              <a:spcBef>
                <a:spcPts val="1000"/>
              </a:spcBef>
              <a:spcAft>
                <a:spcPts val="1500"/>
              </a:spcAft>
              <a:buFont typeface="Arial" panose="020B0604020202020204" pitchFamily="34" charset="0"/>
              <a:buChar char="•"/>
            </a:pPr>
            <a:r>
              <a:rPr lang="en-GB" sz="2400" dirty="0">
                <a:solidFill>
                  <a:schemeClr val="tx1">
                    <a:lumMod val="75000"/>
                  </a:schemeClr>
                </a:solidFill>
              </a:rPr>
              <a:t>SMEs provide a grassroots mechanism for operationalising the </a:t>
            </a:r>
            <a:r>
              <a:rPr lang="en-GB" sz="2400" dirty="0" err="1">
                <a:solidFill>
                  <a:schemeClr val="tx1">
                    <a:lumMod val="75000"/>
                  </a:schemeClr>
                </a:solidFill>
              </a:rPr>
              <a:t>AfDB’s</a:t>
            </a:r>
            <a:r>
              <a:rPr lang="en-GB" sz="2400" dirty="0">
                <a:solidFill>
                  <a:schemeClr val="tx1">
                    <a:lumMod val="75000"/>
                  </a:schemeClr>
                </a:solidFill>
              </a:rPr>
              <a:t> High 5 to deliver sustainable prosperity in Africa</a:t>
            </a:r>
          </a:p>
        </p:txBody>
      </p:sp>
      <p:sp>
        <p:nvSpPr>
          <p:cNvPr id="4" name="Slide Number Placeholder 3">
            <a:extLst>
              <a:ext uri="{FF2B5EF4-FFF2-40B4-BE49-F238E27FC236}">
                <a16:creationId xmlns:a16="http://schemas.microsoft.com/office/drawing/2014/main" xmlns="" id="{8029A175-4638-EF48-9725-E65B56C5ABE7}"/>
              </a:ext>
            </a:extLst>
          </p:cNvPr>
          <p:cNvSpPr>
            <a:spLocks noGrp="1"/>
          </p:cNvSpPr>
          <p:nvPr>
            <p:ph type="sldNum" sz="quarter" idx="12"/>
          </p:nvPr>
        </p:nvSpPr>
        <p:spPr/>
        <p:txBody>
          <a:bodyPr/>
          <a:lstStyle/>
          <a:p>
            <a:pPr>
              <a:defRPr/>
            </a:pPr>
            <a:fld id="{48F23283-8C2A-49AA-99E1-25D3FCA8D64B}" type="slidenum">
              <a:rPr lang="en-US" smtClean="0"/>
              <a:pPr>
                <a:defRPr/>
              </a:pPr>
              <a:t>3</a:t>
            </a:fld>
            <a:endParaRPr lang="en-US"/>
          </a:p>
        </p:txBody>
      </p:sp>
    </p:spTree>
    <p:extLst>
      <p:ext uri="{BB962C8B-B14F-4D97-AF65-F5344CB8AC3E}">
        <p14:creationId xmlns:p14="http://schemas.microsoft.com/office/powerpoint/2010/main" val="1103215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3" y="188640"/>
            <a:ext cx="6552727" cy="936104"/>
          </a:xfrm>
        </p:spPr>
        <p:txBody>
          <a:bodyPr>
            <a:normAutofit/>
          </a:bodyPr>
          <a:lstStyle/>
          <a:p>
            <a:r>
              <a:rPr lang="en-GB" sz="2800" b="1" dirty="0">
                <a:solidFill>
                  <a:srgbClr val="7030A0"/>
                </a:solidFill>
                <a:latin typeface="Helvetica" pitchFamily="2" charset="0"/>
              </a:rPr>
              <a:t>Innovative financing of SMEs in </a:t>
            </a:r>
            <a:r>
              <a:rPr lang="en-GB" sz="2800" b="1" dirty="0" smtClean="0">
                <a:solidFill>
                  <a:srgbClr val="7030A0"/>
                </a:solidFill>
                <a:latin typeface="Helvetica" pitchFamily="2" charset="0"/>
              </a:rPr>
              <a:t>Africa</a:t>
            </a:r>
            <a:r>
              <a:rPr lang="en-GB" sz="2800" b="1" dirty="0">
                <a:solidFill>
                  <a:srgbClr val="7030A0"/>
                </a:solidFill>
                <a:latin typeface="Helvetica" pitchFamily="2" charset="0"/>
              </a:rPr>
              <a:t/>
            </a:r>
            <a:br>
              <a:rPr lang="en-GB" sz="2800" b="1" dirty="0">
                <a:solidFill>
                  <a:srgbClr val="7030A0"/>
                </a:solidFill>
                <a:latin typeface="Helvetica" pitchFamily="2" charset="0"/>
              </a:rPr>
            </a:br>
            <a:r>
              <a:rPr lang="en-GB" sz="2800" b="1" dirty="0" smtClean="0">
                <a:solidFill>
                  <a:srgbClr val="7030A0"/>
                </a:solidFill>
                <a:latin typeface="Helvetica" pitchFamily="2" charset="0"/>
              </a:rPr>
              <a:t>(1)</a:t>
            </a:r>
            <a:endParaRPr lang="en-GB" sz="2800" dirty="0">
              <a:solidFill>
                <a:srgbClr val="7030A0"/>
              </a:solidFill>
              <a:latin typeface="Helvetica" pitchFamily="2" charset="0"/>
            </a:endParaRPr>
          </a:p>
        </p:txBody>
      </p:sp>
      <p:sp>
        <p:nvSpPr>
          <p:cNvPr id="3" name="Content Placeholder 2"/>
          <p:cNvSpPr>
            <a:spLocks noGrp="1"/>
          </p:cNvSpPr>
          <p:nvPr>
            <p:ph idx="1"/>
          </p:nvPr>
        </p:nvSpPr>
        <p:spPr>
          <a:xfrm>
            <a:off x="107504" y="1628800"/>
            <a:ext cx="8928992" cy="5112568"/>
          </a:xfrm>
        </p:spPr>
        <p:txBody>
          <a:bodyPr>
            <a:noAutofit/>
          </a:bodyPr>
          <a:lstStyle/>
          <a:p>
            <a:pPr>
              <a:spcBef>
                <a:spcPts val="600"/>
              </a:spcBef>
              <a:spcAft>
                <a:spcPts val="600"/>
              </a:spcAft>
              <a:buFont typeface="Arial" panose="020B0604020202020204" pitchFamily="34" charset="0"/>
              <a:buChar char="•"/>
            </a:pPr>
            <a:r>
              <a:rPr lang="en-GB" sz="2400" dirty="0">
                <a:solidFill>
                  <a:schemeClr val="tx1">
                    <a:lumMod val="75000"/>
                  </a:schemeClr>
                </a:solidFill>
              </a:rPr>
              <a:t>SMEs and surviving the Valley of Death</a:t>
            </a:r>
          </a:p>
          <a:p>
            <a:pPr>
              <a:spcBef>
                <a:spcPts val="600"/>
              </a:spcBef>
              <a:spcAft>
                <a:spcPts val="600"/>
              </a:spcAft>
              <a:buFont typeface="Arial" panose="020B0604020202020204" pitchFamily="34" charset="0"/>
              <a:buChar char="•"/>
            </a:pPr>
            <a:r>
              <a:rPr lang="en-GB" sz="2400" dirty="0">
                <a:solidFill>
                  <a:schemeClr val="tx1">
                    <a:lumMod val="75000"/>
                  </a:schemeClr>
                </a:solidFill>
              </a:rPr>
              <a:t>SMEs access to finance </a:t>
            </a:r>
            <a:r>
              <a:rPr lang="en-GB" sz="2400" dirty="0" smtClean="0">
                <a:solidFill>
                  <a:schemeClr val="tx1">
                    <a:lumMod val="75000"/>
                  </a:schemeClr>
                </a:solidFill>
              </a:rPr>
              <a:t>is a </a:t>
            </a:r>
            <a:r>
              <a:rPr lang="en-GB" sz="2400" dirty="0">
                <a:solidFill>
                  <a:schemeClr val="tx1">
                    <a:lumMod val="75000"/>
                  </a:schemeClr>
                </a:solidFill>
              </a:rPr>
              <a:t>mega problem</a:t>
            </a:r>
          </a:p>
          <a:p>
            <a:pPr>
              <a:spcBef>
                <a:spcPts val="600"/>
              </a:spcBef>
              <a:spcAft>
                <a:spcPts val="600"/>
              </a:spcAft>
              <a:buFont typeface="Arial" panose="020B0604020202020204" pitchFamily="34" charset="0"/>
              <a:buChar char="•"/>
            </a:pPr>
            <a:r>
              <a:rPr lang="en-GB" sz="2400" dirty="0">
                <a:solidFill>
                  <a:schemeClr val="tx1">
                    <a:lumMod val="75000"/>
                  </a:schemeClr>
                </a:solidFill>
              </a:rPr>
              <a:t>Financial inclusion – 4 main dimensions</a:t>
            </a:r>
          </a:p>
          <a:p>
            <a:pPr>
              <a:spcBef>
                <a:spcPts val="600"/>
              </a:spcBef>
              <a:spcAft>
                <a:spcPts val="600"/>
              </a:spcAft>
              <a:buFont typeface="Arial" panose="020B0604020202020204" pitchFamily="34" charset="0"/>
              <a:buChar char="•"/>
            </a:pPr>
            <a:r>
              <a:rPr lang="en-GB" sz="2400" dirty="0">
                <a:solidFill>
                  <a:schemeClr val="tx1">
                    <a:lumMod val="75000"/>
                  </a:schemeClr>
                </a:solidFill>
              </a:rPr>
              <a:t>Making credit from banks and other intermediaries that provide debt finance more widely accessible calls for two complementary approaches</a:t>
            </a:r>
          </a:p>
          <a:p>
            <a:pPr>
              <a:spcBef>
                <a:spcPts val="600"/>
              </a:spcBef>
              <a:spcAft>
                <a:spcPts val="600"/>
              </a:spcAft>
              <a:buFont typeface="Arial" panose="020B0604020202020204" pitchFamily="34" charset="0"/>
              <a:buChar char="•"/>
            </a:pPr>
            <a:r>
              <a:rPr lang="en-GB" sz="2400" dirty="0">
                <a:solidFill>
                  <a:schemeClr val="tx1">
                    <a:lumMod val="75000"/>
                  </a:schemeClr>
                </a:solidFill>
              </a:rPr>
              <a:t>Transactional lending, whether based on assets or on automated credit appraisal such as credit registries is clearly the way forward</a:t>
            </a:r>
          </a:p>
          <a:p>
            <a:pPr>
              <a:spcBef>
                <a:spcPts val="600"/>
              </a:spcBef>
              <a:spcAft>
                <a:spcPts val="600"/>
              </a:spcAft>
              <a:buFont typeface="Arial" panose="020B0604020202020204" pitchFamily="34" charset="0"/>
              <a:buChar char="•"/>
            </a:pPr>
            <a:r>
              <a:rPr lang="en-GB" sz="2400" dirty="0">
                <a:solidFill>
                  <a:schemeClr val="tx1">
                    <a:lumMod val="75000"/>
                  </a:schemeClr>
                </a:solidFill>
              </a:rPr>
              <a:t>Innovation in the banking sector, to boost firms’ access to finance - investing in new technologies to improve customer risk-assessment</a:t>
            </a:r>
          </a:p>
        </p:txBody>
      </p:sp>
      <p:sp>
        <p:nvSpPr>
          <p:cNvPr id="4" name="Slide Number Placeholder 3">
            <a:extLst>
              <a:ext uri="{FF2B5EF4-FFF2-40B4-BE49-F238E27FC236}">
                <a16:creationId xmlns:a16="http://schemas.microsoft.com/office/drawing/2014/main" xmlns="" id="{2C9FBA78-E2BA-834B-98D1-B8A3E7B1E207}"/>
              </a:ext>
            </a:extLst>
          </p:cNvPr>
          <p:cNvSpPr>
            <a:spLocks noGrp="1"/>
          </p:cNvSpPr>
          <p:nvPr>
            <p:ph type="sldNum" sz="quarter" idx="12"/>
          </p:nvPr>
        </p:nvSpPr>
        <p:spPr/>
        <p:txBody>
          <a:bodyPr/>
          <a:lstStyle/>
          <a:p>
            <a:pPr>
              <a:defRPr/>
            </a:pPr>
            <a:fld id="{48F23283-8C2A-49AA-99E1-25D3FCA8D64B}" type="slidenum">
              <a:rPr lang="en-US" smtClean="0"/>
              <a:pPr>
                <a:defRPr/>
              </a:pPr>
              <a:t>4</a:t>
            </a:fld>
            <a:endParaRPr lang="en-US"/>
          </a:p>
        </p:txBody>
      </p:sp>
    </p:spTree>
    <p:extLst>
      <p:ext uri="{BB962C8B-B14F-4D97-AF65-F5344CB8AC3E}">
        <p14:creationId xmlns:p14="http://schemas.microsoft.com/office/powerpoint/2010/main" val="4006331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5" y="188640"/>
            <a:ext cx="6696744" cy="864096"/>
          </a:xfrm>
        </p:spPr>
        <p:txBody>
          <a:bodyPr>
            <a:normAutofit/>
          </a:bodyPr>
          <a:lstStyle/>
          <a:p>
            <a:r>
              <a:rPr lang="en-GB" sz="2800" b="1" dirty="0">
                <a:solidFill>
                  <a:srgbClr val="7030A0"/>
                </a:solidFill>
                <a:latin typeface="Helvetica" pitchFamily="2" charset="0"/>
              </a:rPr>
              <a:t>Further: Innovative financing of SMEs in </a:t>
            </a:r>
            <a:r>
              <a:rPr lang="en-GB" sz="2800" b="1" dirty="0" smtClean="0">
                <a:solidFill>
                  <a:srgbClr val="7030A0"/>
                </a:solidFill>
                <a:latin typeface="Helvetica" pitchFamily="2" charset="0"/>
              </a:rPr>
              <a:t>Africa (2)</a:t>
            </a:r>
            <a:endParaRPr lang="en-GB" sz="2800" dirty="0">
              <a:latin typeface="Helvetica" pitchFamily="2" charset="0"/>
            </a:endParaRPr>
          </a:p>
        </p:txBody>
      </p:sp>
      <p:sp>
        <p:nvSpPr>
          <p:cNvPr id="3" name="Content Placeholder 2"/>
          <p:cNvSpPr>
            <a:spLocks noGrp="1"/>
          </p:cNvSpPr>
          <p:nvPr>
            <p:ph idx="1"/>
          </p:nvPr>
        </p:nvSpPr>
        <p:spPr>
          <a:xfrm>
            <a:off x="107505" y="1627157"/>
            <a:ext cx="8928991" cy="5114211"/>
          </a:xfrm>
        </p:spPr>
        <p:txBody>
          <a:bodyPr>
            <a:normAutofit/>
          </a:bodyPr>
          <a:lstStyle/>
          <a:p>
            <a:pPr>
              <a:lnSpc>
                <a:spcPct val="120000"/>
              </a:lnSpc>
              <a:spcBef>
                <a:spcPts val="600"/>
              </a:spcBef>
              <a:spcAft>
                <a:spcPts val="600"/>
              </a:spcAft>
              <a:buFont typeface="Arial" panose="020B0604020202020204" pitchFamily="34" charset="0"/>
              <a:buChar char="•"/>
            </a:pPr>
            <a:r>
              <a:rPr lang="en-GB" sz="2300" dirty="0">
                <a:solidFill>
                  <a:schemeClr val="tx1">
                    <a:lumMod val="75000"/>
                  </a:schemeClr>
                </a:solidFill>
              </a:rPr>
              <a:t>The financing of SMEs can go beyond the banking sector and include all financial institutions including development banks. </a:t>
            </a:r>
          </a:p>
          <a:p>
            <a:pPr>
              <a:lnSpc>
                <a:spcPct val="120000"/>
              </a:lnSpc>
              <a:spcBef>
                <a:spcPts val="600"/>
              </a:spcBef>
              <a:spcAft>
                <a:spcPts val="600"/>
              </a:spcAft>
              <a:buFont typeface="Arial" panose="020B0604020202020204" pitchFamily="34" charset="0"/>
              <a:buChar char="•"/>
            </a:pPr>
            <a:r>
              <a:rPr lang="en-GB" sz="2300" dirty="0">
                <a:solidFill>
                  <a:schemeClr val="tx1">
                    <a:lumMod val="75000"/>
                  </a:schemeClr>
                </a:solidFill>
              </a:rPr>
              <a:t>Development banks: Loans and new financial products for small businesses in their own markets, plus technology and technical assistance</a:t>
            </a:r>
          </a:p>
          <a:p>
            <a:pPr>
              <a:lnSpc>
                <a:spcPct val="120000"/>
              </a:lnSpc>
              <a:spcBef>
                <a:spcPts val="600"/>
              </a:spcBef>
              <a:spcAft>
                <a:spcPts val="600"/>
              </a:spcAft>
              <a:buFont typeface="Arial" panose="020B0604020202020204" pitchFamily="34" charset="0"/>
              <a:buChar char="•"/>
            </a:pPr>
            <a:r>
              <a:rPr lang="en-GB" sz="2300" dirty="0" err="1">
                <a:solidFill>
                  <a:schemeClr val="tx1">
                    <a:lumMod val="75000"/>
                  </a:schemeClr>
                </a:solidFill>
              </a:rPr>
              <a:t>AfDB</a:t>
            </a:r>
            <a:r>
              <a:rPr lang="en-GB" sz="2300" dirty="0">
                <a:solidFill>
                  <a:schemeClr val="tx1">
                    <a:lumMod val="75000"/>
                  </a:schemeClr>
                </a:solidFill>
              </a:rPr>
              <a:t>: Local financial institutions and private equity funds, sharing the risk of financing SMEs; access to long-term financing for medium-sized enterprises</a:t>
            </a:r>
          </a:p>
          <a:p>
            <a:pPr>
              <a:lnSpc>
                <a:spcPct val="120000"/>
              </a:lnSpc>
              <a:spcBef>
                <a:spcPts val="600"/>
              </a:spcBef>
              <a:spcAft>
                <a:spcPts val="600"/>
              </a:spcAft>
              <a:buFont typeface="Arial" panose="020B0604020202020204" pitchFamily="34" charset="0"/>
              <a:buChar char="•"/>
            </a:pPr>
            <a:r>
              <a:rPr lang="en-GB" sz="2300" dirty="0">
                <a:solidFill>
                  <a:schemeClr val="tx1">
                    <a:lumMod val="75000"/>
                  </a:schemeClr>
                </a:solidFill>
              </a:rPr>
              <a:t>Foreign investors important here: Providing finance, coaching and business </a:t>
            </a:r>
            <a:r>
              <a:rPr lang="en-GB" sz="2300" dirty="0" smtClean="0">
                <a:solidFill>
                  <a:schemeClr val="tx1">
                    <a:lumMod val="75000"/>
                  </a:schemeClr>
                </a:solidFill>
              </a:rPr>
              <a:t>advice</a:t>
            </a:r>
            <a:endParaRPr lang="en-GB" dirty="0"/>
          </a:p>
        </p:txBody>
      </p:sp>
      <p:sp>
        <p:nvSpPr>
          <p:cNvPr id="4" name="Slide Number Placeholder 3">
            <a:extLst>
              <a:ext uri="{FF2B5EF4-FFF2-40B4-BE49-F238E27FC236}">
                <a16:creationId xmlns:a16="http://schemas.microsoft.com/office/drawing/2014/main" xmlns="" id="{5C7D4562-AB85-CA4B-82E1-404D93E7C3F1}"/>
              </a:ext>
            </a:extLst>
          </p:cNvPr>
          <p:cNvSpPr>
            <a:spLocks noGrp="1"/>
          </p:cNvSpPr>
          <p:nvPr>
            <p:ph type="sldNum" sz="quarter" idx="12"/>
          </p:nvPr>
        </p:nvSpPr>
        <p:spPr/>
        <p:txBody>
          <a:bodyPr/>
          <a:lstStyle/>
          <a:p>
            <a:pPr>
              <a:defRPr/>
            </a:pPr>
            <a:fld id="{48F23283-8C2A-49AA-99E1-25D3FCA8D64B}" type="slidenum">
              <a:rPr lang="en-US" smtClean="0"/>
              <a:pPr>
                <a:defRPr/>
              </a:pPr>
              <a:t>5</a:t>
            </a:fld>
            <a:endParaRPr lang="en-US"/>
          </a:p>
        </p:txBody>
      </p:sp>
    </p:spTree>
    <p:extLst>
      <p:ext uri="{BB962C8B-B14F-4D97-AF65-F5344CB8AC3E}">
        <p14:creationId xmlns:p14="http://schemas.microsoft.com/office/powerpoint/2010/main" val="3187902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5" y="188640"/>
            <a:ext cx="6696744" cy="864096"/>
          </a:xfrm>
        </p:spPr>
        <p:txBody>
          <a:bodyPr>
            <a:normAutofit/>
          </a:bodyPr>
          <a:lstStyle/>
          <a:p>
            <a:r>
              <a:rPr lang="en-GB" sz="2800" b="1" dirty="0">
                <a:solidFill>
                  <a:srgbClr val="7030A0"/>
                </a:solidFill>
                <a:latin typeface="Helvetica" pitchFamily="2" charset="0"/>
              </a:rPr>
              <a:t>Further: Innovative financing of SMEs in </a:t>
            </a:r>
            <a:r>
              <a:rPr lang="en-GB" sz="2800" b="1" dirty="0" smtClean="0">
                <a:solidFill>
                  <a:srgbClr val="7030A0"/>
                </a:solidFill>
                <a:latin typeface="Helvetica" pitchFamily="2" charset="0"/>
              </a:rPr>
              <a:t>Africa (3)</a:t>
            </a:r>
            <a:endParaRPr lang="en-GB" sz="2800" dirty="0">
              <a:latin typeface="Helvetica" pitchFamily="2" charset="0"/>
            </a:endParaRPr>
          </a:p>
        </p:txBody>
      </p:sp>
      <p:sp>
        <p:nvSpPr>
          <p:cNvPr id="3" name="Content Placeholder 2"/>
          <p:cNvSpPr>
            <a:spLocks noGrp="1"/>
          </p:cNvSpPr>
          <p:nvPr>
            <p:ph idx="1"/>
          </p:nvPr>
        </p:nvSpPr>
        <p:spPr>
          <a:xfrm>
            <a:off x="107505" y="1627157"/>
            <a:ext cx="8928991" cy="5114211"/>
          </a:xfrm>
        </p:spPr>
        <p:txBody>
          <a:bodyPr>
            <a:normAutofit/>
          </a:bodyPr>
          <a:lstStyle/>
          <a:p>
            <a:pPr>
              <a:lnSpc>
                <a:spcPct val="120000"/>
              </a:lnSpc>
              <a:spcBef>
                <a:spcPts val="600"/>
              </a:spcBef>
              <a:spcAft>
                <a:spcPts val="600"/>
              </a:spcAft>
              <a:buFont typeface="Arial" panose="020B0604020202020204" pitchFamily="34" charset="0"/>
              <a:buChar char="•"/>
            </a:pPr>
            <a:r>
              <a:rPr lang="en-GB" sz="2300" dirty="0" smtClean="0">
                <a:solidFill>
                  <a:schemeClr val="tx1">
                    <a:lumMod val="75000"/>
                  </a:schemeClr>
                </a:solidFill>
              </a:rPr>
              <a:t>Joint </a:t>
            </a:r>
            <a:r>
              <a:rPr lang="en-GB" sz="2300" dirty="0">
                <a:solidFill>
                  <a:schemeClr val="tx1">
                    <a:lumMod val="75000"/>
                  </a:schemeClr>
                </a:solidFill>
              </a:rPr>
              <a:t>venture is another alternative to traditional bank financing; examples: </a:t>
            </a:r>
          </a:p>
          <a:p>
            <a:pPr>
              <a:lnSpc>
                <a:spcPct val="120000"/>
              </a:lnSpc>
              <a:spcBef>
                <a:spcPts val="600"/>
              </a:spcBef>
              <a:spcAft>
                <a:spcPts val="600"/>
              </a:spcAft>
              <a:buFont typeface="Arial" panose="020B0604020202020204" pitchFamily="34" charset="0"/>
              <a:buChar char="•"/>
            </a:pPr>
            <a:r>
              <a:rPr lang="en-GB" sz="2300" dirty="0">
                <a:solidFill>
                  <a:schemeClr val="tx1">
                    <a:lumMod val="75000"/>
                  </a:schemeClr>
                </a:solidFill>
              </a:rPr>
              <a:t>GSK has created a strategic partnership with Aspen Pharma under which Aspen manufactures and distributes many of GSK’s products in the region. GSK owns 18.5% equity stake in Aspen </a:t>
            </a:r>
          </a:p>
          <a:p>
            <a:pPr>
              <a:lnSpc>
                <a:spcPct val="120000"/>
              </a:lnSpc>
              <a:spcBef>
                <a:spcPts val="600"/>
              </a:spcBef>
              <a:spcAft>
                <a:spcPts val="600"/>
              </a:spcAft>
              <a:buFont typeface="Arial" panose="020B0604020202020204" pitchFamily="34" charset="0"/>
              <a:buChar char="•"/>
            </a:pPr>
            <a:r>
              <a:rPr lang="en-GB" sz="2300" dirty="0">
                <a:solidFill>
                  <a:schemeClr val="tx1">
                    <a:lumMod val="75000"/>
                  </a:schemeClr>
                </a:solidFill>
              </a:rPr>
              <a:t>Tanzania Railways Limited which initiated a joint venture with an Indian firm</a:t>
            </a:r>
          </a:p>
          <a:p>
            <a:pPr>
              <a:lnSpc>
                <a:spcPct val="120000"/>
              </a:lnSpc>
              <a:spcBef>
                <a:spcPts val="600"/>
              </a:spcBef>
              <a:spcAft>
                <a:spcPts val="600"/>
              </a:spcAft>
              <a:buFont typeface="Arial" panose="020B0604020202020204" pitchFamily="34" charset="0"/>
              <a:buChar char="•"/>
            </a:pPr>
            <a:r>
              <a:rPr lang="en-GB" sz="2300" dirty="0">
                <a:solidFill>
                  <a:schemeClr val="tx1">
                    <a:lumMod val="75000"/>
                  </a:schemeClr>
                </a:solidFill>
              </a:rPr>
              <a:t>Lessons: (1) Works; (2) the success of such a partnership should take into account the cultural difference between the partners involved in the joint venture</a:t>
            </a:r>
          </a:p>
          <a:p>
            <a:pPr>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xmlns="" id="{5C7D4562-AB85-CA4B-82E1-404D93E7C3F1}"/>
              </a:ext>
            </a:extLst>
          </p:cNvPr>
          <p:cNvSpPr>
            <a:spLocks noGrp="1"/>
          </p:cNvSpPr>
          <p:nvPr>
            <p:ph type="sldNum" sz="quarter" idx="12"/>
          </p:nvPr>
        </p:nvSpPr>
        <p:spPr/>
        <p:txBody>
          <a:bodyPr/>
          <a:lstStyle/>
          <a:p>
            <a:pPr>
              <a:defRPr/>
            </a:pPr>
            <a:fld id="{48F23283-8C2A-49AA-99E1-25D3FCA8D64B}" type="slidenum">
              <a:rPr lang="en-US" smtClean="0">
                <a:solidFill>
                  <a:srgbClr val="69696C"/>
                </a:solidFill>
              </a:rPr>
              <a:pPr>
                <a:defRPr/>
              </a:pPr>
              <a:t>6</a:t>
            </a:fld>
            <a:endParaRPr lang="en-US">
              <a:solidFill>
                <a:srgbClr val="69696C"/>
              </a:solidFill>
            </a:endParaRPr>
          </a:p>
        </p:txBody>
      </p:sp>
    </p:spTree>
    <p:extLst>
      <p:ext uri="{BB962C8B-B14F-4D97-AF65-F5344CB8AC3E}">
        <p14:creationId xmlns:p14="http://schemas.microsoft.com/office/powerpoint/2010/main" val="1741232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6552728" cy="864096"/>
          </a:xfrm>
        </p:spPr>
        <p:txBody>
          <a:bodyPr/>
          <a:lstStyle/>
          <a:p>
            <a:r>
              <a:rPr lang="en-GB" sz="2800" b="1" dirty="0">
                <a:solidFill>
                  <a:srgbClr val="7030A0"/>
                </a:solidFill>
                <a:latin typeface="Helvetica" pitchFamily="2" charset="0"/>
              </a:rPr>
              <a:t>Fund for African Private Sector </a:t>
            </a:r>
            <a:r>
              <a:rPr lang="en-GB" sz="2800" b="1" dirty="0" smtClean="0">
                <a:solidFill>
                  <a:srgbClr val="7030A0"/>
                </a:solidFill>
                <a:latin typeface="Helvetica" pitchFamily="2" charset="0"/>
              </a:rPr>
              <a:t/>
            </a:r>
            <a:br>
              <a:rPr lang="en-GB" sz="2800" b="1" dirty="0" smtClean="0">
                <a:solidFill>
                  <a:srgbClr val="7030A0"/>
                </a:solidFill>
                <a:latin typeface="Helvetica" pitchFamily="2" charset="0"/>
              </a:rPr>
            </a:br>
            <a:r>
              <a:rPr lang="en-GB" sz="2800" b="1" dirty="0" smtClean="0">
                <a:solidFill>
                  <a:srgbClr val="7030A0"/>
                </a:solidFill>
                <a:latin typeface="Helvetica" pitchFamily="2" charset="0"/>
              </a:rPr>
              <a:t>Assistance  </a:t>
            </a:r>
            <a:r>
              <a:rPr lang="en-GB" sz="2800" b="1" dirty="0">
                <a:solidFill>
                  <a:srgbClr val="7030A0"/>
                </a:solidFill>
                <a:latin typeface="Helvetica" pitchFamily="2" charset="0"/>
              </a:rPr>
              <a:t>(FAPA)</a:t>
            </a:r>
            <a:endParaRPr lang="en-GB" sz="2800" dirty="0">
              <a:latin typeface="Helvetica" pitchFamily="2" charset="0"/>
            </a:endParaRPr>
          </a:p>
        </p:txBody>
      </p:sp>
      <p:sp>
        <p:nvSpPr>
          <p:cNvPr id="3" name="Content Placeholder 2"/>
          <p:cNvSpPr>
            <a:spLocks noGrp="1"/>
          </p:cNvSpPr>
          <p:nvPr>
            <p:ph idx="1"/>
          </p:nvPr>
        </p:nvSpPr>
        <p:spPr>
          <a:xfrm>
            <a:off x="107504" y="1556792"/>
            <a:ext cx="8928992" cy="5184576"/>
          </a:xfrm>
        </p:spPr>
        <p:txBody>
          <a:bodyPr/>
          <a:lstStyle/>
          <a:p>
            <a:pPr>
              <a:spcBef>
                <a:spcPts val="600"/>
              </a:spcBef>
              <a:spcAft>
                <a:spcPts val="600"/>
              </a:spcAft>
              <a:buFont typeface="Arial" panose="020B0604020202020204" pitchFamily="34" charset="0"/>
              <a:buChar char="•"/>
            </a:pPr>
            <a:r>
              <a:rPr lang="en-GB" sz="2800" dirty="0">
                <a:solidFill>
                  <a:schemeClr val="tx1">
                    <a:lumMod val="75000"/>
                  </a:schemeClr>
                </a:solidFill>
              </a:rPr>
              <a:t>FAPA is a multi-donor thematic trust fund that provides grant funding for TA and capacity building, to support the implementation of </a:t>
            </a:r>
            <a:r>
              <a:rPr lang="en-GB" sz="2800" dirty="0" err="1">
                <a:solidFill>
                  <a:schemeClr val="tx1">
                    <a:lumMod val="75000"/>
                  </a:schemeClr>
                </a:solidFill>
              </a:rPr>
              <a:t>AfDB’s</a:t>
            </a:r>
            <a:r>
              <a:rPr lang="en-GB" sz="2800" dirty="0">
                <a:solidFill>
                  <a:schemeClr val="tx1">
                    <a:lumMod val="75000"/>
                  </a:schemeClr>
                </a:solidFill>
              </a:rPr>
              <a:t> </a:t>
            </a:r>
            <a:r>
              <a:rPr lang="en-GB" sz="2800" dirty="0">
                <a:solidFill>
                  <a:srgbClr val="FF0000"/>
                </a:solidFill>
              </a:rPr>
              <a:t>PSDS</a:t>
            </a:r>
          </a:p>
          <a:p>
            <a:pPr>
              <a:spcBef>
                <a:spcPts val="600"/>
              </a:spcBef>
              <a:spcAft>
                <a:spcPts val="600"/>
              </a:spcAft>
              <a:buFont typeface="Arial" panose="020B0604020202020204" pitchFamily="34" charset="0"/>
              <a:buChar char="•"/>
            </a:pPr>
            <a:r>
              <a:rPr lang="en-GB" sz="2800" dirty="0">
                <a:solidFill>
                  <a:schemeClr val="tx1">
                    <a:lumMod val="75000"/>
                  </a:schemeClr>
                </a:solidFill>
              </a:rPr>
              <a:t>The Governments of Japan and Austria, and the </a:t>
            </a:r>
            <a:r>
              <a:rPr lang="en-GB" sz="2800" dirty="0" err="1">
                <a:solidFill>
                  <a:schemeClr val="tx1">
                    <a:lumMod val="75000"/>
                  </a:schemeClr>
                </a:solidFill>
              </a:rPr>
              <a:t>AfDB</a:t>
            </a:r>
            <a:r>
              <a:rPr lang="en-GB" sz="2800" dirty="0">
                <a:solidFill>
                  <a:schemeClr val="tx1">
                    <a:lumMod val="75000"/>
                  </a:schemeClr>
                </a:solidFill>
              </a:rPr>
              <a:t> are active contributors to the fund, which to date has provided over </a:t>
            </a:r>
            <a:r>
              <a:rPr lang="en-GB" sz="2800" dirty="0">
                <a:solidFill>
                  <a:srgbClr val="FF0000"/>
                </a:solidFill>
              </a:rPr>
              <a:t>USD67 million to 83 projects in over 38 countries across Africa</a:t>
            </a:r>
          </a:p>
          <a:p>
            <a:pPr>
              <a:spcBef>
                <a:spcPts val="600"/>
              </a:spcBef>
              <a:spcAft>
                <a:spcPts val="600"/>
              </a:spcAft>
              <a:buFont typeface="Arial" panose="020B0604020202020204" pitchFamily="34" charset="0"/>
              <a:buChar char="•"/>
            </a:pPr>
            <a:r>
              <a:rPr lang="en-GB" sz="2800" dirty="0">
                <a:solidFill>
                  <a:schemeClr val="tx1">
                    <a:lumMod val="75000"/>
                  </a:schemeClr>
                </a:solidFill>
              </a:rPr>
              <a:t>The FAPA portfolio </a:t>
            </a:r>
            <a:r>
              <a:rPr lang="en-GB" sz="2800" dirty="0" smtClean="0">
                <a:solidFill>
                  <a:schemeClr val="tx1">
                    <a:lumMod val="75000"/>
                  </a:schemeClr>
                </a:solidFill>
              </a:rPr>
              <a:t>has regional </a:t>
            </a:r>
            <a:r>
              <a:rPr lang="en-GB" sz="2800" dirty="0">
                <a:solidFill>
                  <a:schemeClr val="tx1">
                    <a:lumMod val="75000"/>
                  </a:schemeClr>
                </a:solidFill>
              </a:rPr>
              <a:t>and national </a:t>
            </a:r>
            <a:r>
              <a:rPr lang="en-GB" sz="2800" dirty="0" smtClean="0">
                <a:solidFill>
                  <a:schemeClr val="tx1">
                    <a:lumMod val="75000"/>
                  </a:schemeClr>
                </a:solidFill>
              </a:rPr>
              <a:t>projects: improved </a:t>
            </a:r>
            <a:r>
              <a:rPr lang="en-GB" sz="2800" dirty="0">
                <a:solidFill>
                  <a:schemeClr val="tx1">
                    <a:lumMod val="75000"/>
                  </a:schemeClr>
                </a:solidFill>
              </a:rPr>
              <a:t>business environment, </a:t>
            </a:r>
            <a:r>
              <a:rPr lang="en-GB" sz="2800" dirty="0" smtClean="0">
                <a:solidFill>
                  <a:schemeClr val="tx1">
                    <a:lumMod val="75000"/>
                  </a:schemeClr>
                </a:solidFill>
              </a:rPr>
              <a:t>strengthen </a:t>
            </a:r>
            <a:r>
              <a:rPr lang="en-GB" sz="2800" dirty="0">
                <a:solidFill>
                  <a:schemeClr val="tx1">
                    <a:lumMod val="75000"/>
                  </a:schemeClr>
                </a:solidFill>
              </a:rPr>
              <a:t>financial systems, building private sector infrastructure, promotion of trade and </a:t>
            </a:r>
            <a:r>
              <a:rPr lang="en-GB" sz="2800" dirty="0">
                <a:solidFill>
                  <a:srgbClr val="FF0000"/>
                </a:solidFill>
              </a:rPr>
              <a:t>the development of MSME</a:t>
            </a:r>
          </a:p>
        </p:txBody>
      </p:sp>
      <p:sp>
        <p:nvSpPr>
          <p:cNvPr id="4" name="Slide Number Placeholder 3">
            <a:extLst>
              <a:ext uri="{FF2B5EF4-FFF2-40B4-BE49-F238E27FC236}">
                <a16:creationId xmlns:a16="http://schemas.microsoft.com/office/drawing/2014/main" xmlns="" id="{519100E3-7B87-AA42-A135-A05974F69143}"/>
              </a:ext>
            </a:extLst>
          </p:cNvPr>
          <p:cNvSpPr>
            <a:spLocks noGrp="1"/>
          </p:cNvSpPr>
          <p:nvPr>
            <p:ph type="sldNum" sz="quarter" idx="12"/>
          </p:nvPr>
        </p:nvSpPr>
        <p:spPr/>
        <p:txBody>
          <a:bodyPr/>
          <a:lstStyle/>
          <a:p>
            <a:pPr>
              <a:defRPr/>
            </a:pPr>
            <a:fld id="{48F23283-8C2A-49AA-99E1-25D3FCA8D64B}" type="slidenum">
              <a:rPr lang="en-US" smtClean="0"/>
              <a:pPr>
                <a:defRPr/>
              </a:pPr>
              <a:t>7</a:t>
            </a:fld>
            <a:endParaRPr lang="en-US"/>
          </a:p>
        </p:txBody>
      </p:sp>
    </p:spTree>
    <p:extLst>
      <p:ext uri="{BB962C8B-B14F-4D97-AF65-F5344CB8AC3E}">
        <p14:creationId xmlns:p14="http://schemas.microsoft.com/office/powerpoint/2010/main" val="29717234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1" y="116633"/>
            <a:ext cx="6552728" cy="648071"/>
          </a:xfrm>
        </p:spPr>
        <p:txBody>
          <a:bodyPr>
            <a:normAutofit/>
          </a:bodyPr>
          <a:lstStyle/>
          <a:p>
            <a:r>
              <a:rPr lang="en-GB" sz="3200" b="1" dirty="0">
                <a:solidFill>
                  <a:srgbClr val="7030A0"/>
                </a:solidFill>
                <a:latin typeface="Helvetica" pitchFamily="2" charset="0"/>
              </a:rPr>
              <a:t>FAPA in Botswana</a:t>
            </a:r>
            <a:endParaRPr lang="en-GB" sz="3200" dirty="0">
              <a:latin typeface="Helvetica" pitchFamily="2" charset="0"/>
            </a:endParaRPr>
          </a:p>
        </p:txBody>
      </p:sp>
      <p:sp>
        <p:nvSpPr>
          <p:cNvPr id="3" name="Content Placeholder 2"/>
          <p:cNvSpPr>
            <a:spLocks noGrp="1"/>
          </p:cNvSpPr>
          <p:nvPr>
            <p:ph idx="1"/>
          </p:nvPr>
        </p:nvSpPr>
        <p:spPr>
          <a:xfrm>
            <a:off x="107504" y="1556792"/>
            <a:ext cx="8928992" cy="5184576"/>
          </a:xfrm>
        </p:spPr>
        <p:txBody>
          <a:bodyPr>
            <a:normAutofit fontScale="92500"/>
          </a:bodyPr>
          <a:lstStyle/>
          <a:p>
            <a:pPr>
              <a:lnSpc>
                <a:spcPct val="120000"/>
              </a:lnSpc>
              <a:spcBef>
                <a:spcPts val="1000"/>
              </a:spcBef>
              <a:spcAft>
                <a:spcPts val="1500"/>
              </a:spcAft>
              <a:buFont typeface="Arial" panose="020B0604020202020204" pitchFamily="34" charset="0"/>
              <a:buChar char="•"/>
            </a:pPr>
            <a:r>
              <a:rPr lang="en-GB" sz="2400" dirty="0">
                <a:solidFill>
                  <a:schemeClr val="tx1">
                    <a:lumMod val="75000"/>
                  </a:schemeClr>
                </a:solidFill>
              </a:rPr>
              <a:t>February 2020: </a:t>
            </a:r>
            <a:r>
              <a:rPr lang="en-GB" sz="2400" dirty="0" err="1">
                <a:solidFill>
                  <a:schemeClr val="tx1">
                    <a:lumMod val="75000"/>
                  </a:schemeClr>
                </a:solidFill>
              </a:rPr>
              <a:t>AfDB</a:t>
            </a:r>
            <a:r>
              <a:rPr lang="en-GB" sz="2400" dirty="0">
                <a:solidFill>
                  <a:schemeClr val="tx1">
                    <a:lumMod val="75000"/>
                  </a:schemeClr>
                </a:solidFill>
              </a:rPr>
              <a:t> offers a </a:t>
            </a:r>
            <a:r>
              <a:rPr lang="en-GB" sz="2400" dirty="0">
                <a:solidFill>
                  <a:srgbClr val="FF0000"/>
                </a:solidFill>
              </a:rPr>
              <a:t>USD1 million FAPA grant to Botswana</a:t>
            </a:r>
            <a:r>
              <a:rPr lang="en-GB" sz="2400" dirty="0"/>
              <a:t> </a:t>
            </a:r>
            <a:r>
              <a:rPr lang="en-GB" sz="2400" dirty="0">
                <a:solidFill>
                  <a:schemeClr val="tx1">
                    <a:lumMod val="75000"/>
                  </a:schemeClr>
                </a:solidFill>
              </a:rPr>
              <a:t>be implemented over three years</a:t>
            </a:r>
          </a:p>
          <a:p>
            <a:pPr>
              <a:lnSpc>
                <a:spcPct val="120000"/>
              </a:lnSpc>
              <a:spcBef>
                <a:spcPts val="1000"/>
              </a:spcBef>
              <a:spcAft>
                <a:spcPts val="1500"/>
              </a:spcAft>
              <a:buFont typeface="Arial" panose="020B0604020202020204" pitchFamily="34" charset="0"/>
              <a:buChar char="•"/>
            </a:pPr>
            <a:r>
              <a:rPr lang="en-GB" sz="2400" dirty="0">
                <a:solidFill>
                  <a:schemeClr val="tx1">
                    <a:lumMod val="75000"/>
                  </a:schemeClr>
                </a:solidFill>
              </a:rPr>
              <a:t>To support ‘</a:t>
            </a:r>
            <a:r>
              <a:rPr lang="en-GB" sz="2400" dirty="0">
                <a:solidFill>
                  <a:srgbClr val="FF0000"/>
                </a:solidFill>
              </a:rPr>
              <a:t>Business Botswana</a:t>
            </a:r>
            <a:r>
              <a:rPr lang="en-GB" sz="2400" dirty="0">
                <a:solidFill>
                  <a:schemeClr val="tx1">
                    <a:lumMod val="75000"/>
                  </a:schemeClr>
                </a:solidFill>
              </a:rPr>
              <a:t>’, a business association, for activities under the Botswana Private Sector Development Strategy (PSDS)</a:t>
            </a:r>
          </a:p>
          <a:p>
            <a:pPr>
              <a:lnSpc>
                <a:spcPct val="120000"/>
              </a:lnSpc>
              <a:spcBef>
                <a:spcPts val="1000"/>
              </a:spcBef>
              <a:spcAft>
                <a:spcPts val="1500"/>
              </a:spcAft>
              <a:buFont typeface="Arial" panose="020B0604020202020204" pitchFamily="34" charset="0"/>
              <a:buChar char="•"/>
            </a:pPr>
            <a:r>
              <a:rPr lang="en-GB" sz="2400" dirty="0">
                <a:solidFill>
                  <a:schemeClr val="tx1">
                    <a:lumMod val="75000"/>
                  </a:schemeClr>
                </a:solidFill>
              </a:rPr>
              <a:t>To strengthen up to </a:t>
            </a:r>
            <a:r>
              <a:rPr lang="en-GB" sz="2400" dirty="0">
                <a:solidFill>
                  <a:srgbClr val="FF0000"/>
                </a:solidFill>
              </a:rPr>
              <a:t>100</a:t>
            </a:r>
            <a:r>
              <a:rPr lang="en-GB" sz="2400" dirty="0">
                <a:solidFill>
                  <a:prstClr val="black"/>
                </a:solidFill>
              </a:rPr>
              <a:t> </a:t>
            </a:r>
            <a:r>
              <a:rPr lang="en-GB" sz="2400" dirty="0">
                <a:solidFill>
                  <a:schemeClr val="tx1">
                    <a:lumMod val="75000"/>
                  </a:schemeClr>
                </a:solidFill>
              </a:rPr>
              <a:t>high-growth</a:t>
            </a:r>
            <a:r>
              <a:rPr lang="en-GB" sz="2400" dirty="0">
                <a:solidFill>
                  <a:prstClr val="black"/>
                </a:solidFill>
              </a:rPr>
              <a:t> </a:t>
            </a:r>
            <a:r>
              <a:rPr lang="en-GB" sz="2400" dirty="0">
                <a:solidFill>
                  <a:srgbClr val="FF0000"/>
                </a:solidFill>
              </a:rPr>
              <a:t>tourism and horticulture SMEs</a:t>
            </a:r>
            <a:r>
              <a:rPr lang="en-GB" sz="2400" dirty="0">
                <a:solidFill>
                  <a:prstClr val="black"/>
                </a:solidFill>
              </a:rPr>
              <a:t> </a:t>
            </a:r>
            <a:r>
              <a:rPr lang="en-GB" sz="2400" dirty="0">
                <a:solidFill>
                  <a:schemeClr val="tx1">
                    <a:lumMod val="75000"/>
                  </a:schemeClr>
                </a:solidFill>
              </a:rPr>
              <a:t>by improving businesses linkages, financial and technical support, and access wider markets for their products </a:t>
            </a:r>
          </a:p>
          <a:p>
            <a:pPr>
              <a:lnSpc>
                <a:spcPct val="120000"/>
              </a:lnSpc>
              <a:spcBef>
                <a:spcPts val="1000"/>
              </a:spcBef>
              <a:spcAft>
                <a:spcPts val="1500"/>
              </a:spcAft>
              <a:buFont typeface="Arial" panose="020B0604020202020204" pitchFamily="34" charset="0"/>
              <a:buChar char="•"/>
            </a:pPr>
            <a:r>
              <a:rPr lang="en-GB" sz="2400" dirty="0">
                <a:solidFill>
                  <a:schemeClr val="tx1">
                    <a:lumMod val="75000"/>
                  </a:schemeClr>
                </a:solidFill>
              </a:rPr>
              <a:t>To diversity the economy, which is heavily dependent on minerals (e.g. diamond exports), through increased competitiveness of SMEs</a:t>
            </a:r>
          </a:p>
        </p:txBody>
      </p:sp>
      <p:sp>
        <p:nvSpPr>
          <p:cNvPr id="4" name="Slide Number Placeholder 3">
            <a:extLst>
              <a:ext uri="{FF2B5EF4-FFF2-40B4-BE49-F238E27FC236}">
                <a16:creationId xmlns:a16="http://schemas.microsoft.com/office/drawing/2014/main" xmlns="" id="{6E4D5AD9-A59E-C644-AD67-15A0D1AD0E53}"/>
              </a:ext>
            </a:extLst>
          </p:cNvPr>
          <p:cNvSpPr>
            <a:spLocks noGrp="1"/>
          </p:cNvSpPr>
          <p:nvPr>
            <p:ph type="sldNum" sz="quarter" idx="12"/>
          </p:nvPr>
        </p:nvSpPr>
        <p:spPr/>
        <p:txBody>
          <a:bodyPr/>
          <a:lstStyle/>
          <a:p>
            <a:pPr>
              <a:defRPr/>
            </a:pPr>
            <a:fld id="{48F23283-8C2A-49AA-99E1-25D3FCA8D64B}" type="slidenum">
              <a:rPr lang="en-US" smtClean="0"/>
              <a:pPr>
                <a:defRPr/>
              </a:pPr>
              <a:t>8</a:t>
            </a:fld>
            <a:endParaRPr lang="en-US"/>
          </a:p>
        </p:txBody>
      </p:sp>
    </p:spTree>
    <p:extLst>
      <p:ext uri="{BB962C8B-B14F-4D97-AF65-F5344CB8AC3E}">
        <p14:creationId xmlns:p14="http://schemas.microsoft.com/office/powerpoint/2010/main" val="3571822120"/>
      </p:ext>
    </p:extLst>
  </p:cSld>
  <p:clrMapOvr>
    <a:masterClrMapping/>
  </p:clrMapOvr>
  <p:timing>
    <p:tnLst>
      <p:par>
        <p:cTn id="1" dur="indefinite" restart="never" nodeType="tmRoot"/>
      </p:par>
    </p:tnLst>
  </p:timing>
</p:sld>
</file>

<file path=ppt/theme/theme1.xml><?xml version="1.0" encoding="utf-8"?>
<a:theme xmlns:a="http://schemas.openxmlformats.org/drawingml/2006/main" name="Background bullet slide">
  <a:themeElements>
    <a:clrScheme name="Background bullet slide 1">
      <a:dk1>
        <a:srgbClr val="69696C"/>
      </a:dk1>
      <a:lt1>
        <a:srgbClr val="FFFFFF"/>
      </a:lt1>
      <a:dk2>
        <a:srgbClr val="69696C"/>
      </a:dk2>
      <a:lt2>
        <a:srgbClr val="69696C"/>
      </a:lt2>
      <a:accent1>
        <a:srgbClr val="69696C"/>
      </a:accent1>
      <a:accent2>
        <a:srgbClr val="F2AB00"/>
      </a:accent2>
      <a:accent3>
        <a:srgbClr val="FFFFFF"/>
      </a:accent3>
      <a:accent4>
        <a:srgbClr val="59595B"/>
      </a:accent4>
      <a:accent5>
        <a:srgbClr val="B9B9BA"/>
      </a:accent5>
      <a:accent6>
        <a:srgbClr val="DB9B00"/>
      </a:accent6>
      <a:hlink>
        <a:srgbClr val="E8E0D3"/>
      </a:hlink>
      <a:folHlink>
        <a:srgbClr val="69696C"/>
      </a:folHlink>
    </a:clrScheme>
    <a:fontScheme name="Background bulle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ackground bullet slide 1">
        <a:dk1>
          <a:srgbClr val="69696C"/>
        </a:dk1>
        <a:lt1>
          <a:srgbClr val="FFFFFF"/>
        </a:lt1>
        <a:dk2>
          <a:srgbClr val="69696C"/>
        </a:dk2>
        <a:lt2>
          <a:srgbClr val="69696C"/>
        </a:lt2>
        <a:accent1>
          <a:srgbClr val="69696C"/>
        </a:accent1>
        <a:accent2>
          <a:srgbClr val="F2AB00"/>
        </a:accent2>
        <a:accent3>
          <a:srgbClr val="FFFFFF"/>
        </a:accent3>
        <a:accent4>
          <a:srgbClr val="59595B"/>
        </a:accent4>
        <a:accent5>
          <a:srgbClr val="B9B9BA"/>
        </a:accent5>
        <a:accent6>
          <a:srgbClr val="DB9B00"/>
        </a:accent6>
        <a:hlink>
          <a:srgbClr val="E8E0D3"/>
        </a:hlink>
        <a:folHlink>
          <a:srgbClr val="69696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hite background bullet slide">
  <a:themeElements>
    <a:clrScheme name="White background bullet slide 1">
      <a:dk1>
        <a:srgbClr val="69696C"/>
      </a:dk1>
      <a:lt1>
        <a:srgbClr val="FFFFFF"/>
      </a:lt1>
      <a:dk2>
        <a:srgbClr val="69696C"/>
      </a:dk2>
      <a:lt2>
        <a:srgbClr val="69696C"/>
      </a:lt2>
      <a:accent1>
        <a:srgbClr val="69696C"/>
      </a:accent1>
      <a:accent2>
        <a:srgbClr val="F2AB00"/>
      </a:accent2>
      <a:accent3>
        <a:srgbClr val="FFFFFF"/>
      </a:accent3>
      <a:accent4>
        <a:srgbClr val="59595B"/>
      </a:accent4>
      <a:accent5>
        <a:srgbClr val="B9B9BA"/>
      </a:accent5>
      <a:accent6>
        <a:srgbClr val="DB9B00"/>
      </a:accent6>
      <a:hlink>
        <a:srgbClr val="E8E0D3"/>
      </a:hlink>
      <a:folHlink>
        <a:srgbClr val="69696C"/>
      </a:folHlink>
    </a:clrScheme>
    <a:fontScheme name="White background bullet slid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White background bullet slide 1">
        <a:dk1>
          <a:srgbClr val="69696C"/>
        </a:dk1>
        <a:lt1>
          <a:srgbClr val="FFFFFF"/>
        </a:lt1>
        <a:dk2>
          <a:srgbClr val="69696C"/>
        </a:dk2>
        <a:lt2>
          <a:srgbClr val="69696C"/>
        </a:lt2>
        <a:accent1>
          <a:srgbClr val="69696C"/>
        </a:accent1>
        <a:accent2>
          <a:srgbClr val="F2AB00"/>
        </a:accent2>
        <a:accent3>
          <a:srgbClr val="FFFFFF"/>
        </a:accent3>
        <a:accent4>
          <a:srgbClr val="59595B"/>
        </a:accent4>
        <a:accent5>
          <a:srgbClr val="B9B9BA"/>
        </a:accent5>
        <a:accent6>
          <a:srgbClr val="DB9B00"/>
        </a:accent6>
        <a:hlink>
          <a:srgbClr val="E8E0D3"/>
        </a:hlink>
        <a:folHlink>
          <a:srgbClr val="69696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522E5AE8CB4C48AEE2E5F929297B04" ma:contentTypeVersion="5" ma:contentTypeDescription="Create a new document." ma:contentTypeScope="" ma:versionID="e90cdd1f6f52f809d350da74ca55c179">
  <xsd:schema xmlns:xsd="http://www.w3.org/2001/XMLSchema" xmlns:xs="http://www.w3.org/2001/XMLSchema" xmlns:p="http://schemas.microsoft.com/office/2006/metadata/properties" xmlns:ns1="http://schemas.microsoft.com/sharepoint/v3" xmlns:ns2="13361f3d-cc06-41cd-bb20-5e0cbcf2ca7a" xmlns:ns3="bd9bf491-dd5d-41eb-a807-8ebcff2f3f81" targetNamespace="http://schemas.microsoft.com/office/2006/metadata/properties" ma:root="true" ma:fieldsID="5f1ff6728a74fd253a78666e17959336" ns1:_="" ns2:_="" ns3:_="">
    <xsd:import namespace="http://schemas.microsoft.com/sharepoint/v3"/>
    <xsd:import namespace="13361f3d-cc06-41cd-bb20-5e0cbcf2ca7a"/>
    <xsd:import namespace="bd9bf491-dd5d-41eb-a807-8ebcff2f3f81"/>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3361f3d-cc06-41cd-bb20-5e0cbcf2ca7a"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d9bf491-dd5d-41eb-a807-8ebcff2f3f81"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haredWithUsers xmlns="13361f3d-cc06-41cd-bb20-5e0cbcf2ca7a">
      <UserInfo>
        <DisplayName>Paul Kaletsch</DisplayName>
        <AccountId>8559</AccountId>
        <AccountType/>
      </UserInfo>
      <UserInfo>
        <DisplayName>Elizabeth Munro</DisplayName>
        <AccountId>3204</AccountId>
        <AccountType/>
      </UserInfo>
      <UserInfo>
        <DisplayName>Samantha Goodchild</DisplayName>
        <AccountId>1128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1EF92D-247D-4D36-B9D0-C50E56DE59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3361f3d-cc06-41cd-bb20-5e0cbcf2ca7a"/>
    <ds:schemaRef ds:uri="bd9bf491-dd5d-41eb-a807-8ebcff2f3f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FF2507-AD8B-4C9B-80FC-4F5AC56D95E3}">
  <ds:schemaRefs>
    <ds:schemaRef ds:uri="http://purl.org/dc/dcmitype/"/>
    <ds:schemaRef ds:uri="http://schemas.microsoft.com/office/infopath/2007/PartnerControls"/>
    <ds:schemaRef ds:uri="http://purl.org/dc/elements/1.1/"/>
    <ds:schemaRef ds:uri="http://schemas.microsoft.com/office/2006/metadata/properties"/>
    <ds:schemaRef ds:uri="13361f3d-cc06-41cd-bb20-5e0cbcf2ca7a"/>
    <ds:schemaRef ds:uri="http://schemas.microsoft.com/sharepoint/v3"/>
    <ds:schemaRef ds:uri="http://schemas.microsoft.com/office/2006/documentManagement/types"/>
    <ds:schemaRef ds:uri="http://purl.org/dc/terms/"/>
    <ds:schemaRef ds:uri="http://schemas.openxmlformats.org/package/2006/metadata/core-properties"/>
    <ds:schemaRef ds:uri="bd9bf491-dd5d-41eb-a807-8ebcff2f3f81"/>
    <ds:schemaRef ds:uri="http://www.w3.org/XML/1998/namespace"/>
  </ds:schemaRefs>
</ds:datastoreItem>
</file>

<file path=customXml/itemProps3.xml><?xml version="1.0" encoding="utf-8"?>
<ds:datastoreItem xmlns:ds="http://schemas.openxmlformats.org/officeDocument/2006/customXml" ds:itemID="{2D4F328B-066C-4484-8AF2-9017780FCB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SOAS University of London.pot</Template>
  <TotalTime>22814</TotalTime>
  <Words>1728</Words>
  <Application>Microsoft Office PowerPoint</Application>
  <PresentationFormat>On-screen Show (4:3)</PresentationFormat>
  <Paragraphs>127</Paragraphs>
  <Slides>19</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ＭＳ Ｐゴシック</vt:lpstr>
      <vt:lpstr>Arial</vt:lpstr>
      <vt:lpstr>Helvetica</vt:lpstr>
      <vt:lpstr>Background bullet slide</vt:lpstr>
      <vt:lpstr>White background bullet slide</vt:lpstr>
      <vt:lpstr>African Development Bank (AfDB) Funding for SMEs  </vt:lpstr>
      <vt:lpstr>What do we know about SMEs?</vt:lpstr>
      <vt:lpstr>Financing life cycle of SMEs</vt:lpstr>
      <vt:lpstr>AfDB and SMEs in Africa</vt:lpstr>
      <vt:lpstr>Innovative financing of SMEs in Africa (1)</vt:lpstr>
      <vt:lpstr>Further: Innovative financing of SMEs in Africa (2)</vt:lpstr>
      <vt:lpstr>Further: Innovative financing of SMEs in Africa (3)</vt:lpstr>
      <vt:lpstr>Fund for African Private Sector  Assistance  (FAPA)</vt:lpstr>
      <vt:lpstr>FAPA in Botswana</vt:lpstr>
      <vt:lpstr>Summing up FAPA</vt:lpstr>
      <vt:lpstr>AfDB supports SMEs through  local intermediary banks</vt:lpstr>
      <vt:lpstr>Another case study involving an  intermediary bank</vt:lpstr>
      <vt:lpstr>AfDB financing through national development banks</vt:lpstr>
      <vt:lpstr>AfDB working with African Guarantee  Fund for SMEs (1)</vt:lpstr>
      <vt:lpstr>AfDB working with African Guarantee  Fund for SMEs (2)</vt:lpstr>
      <vt:lpstr>AfDB funds SMEs through a local company</vt:lpstr>
      <vt:lpstr>AfDB direct funding of SME initiatives </vt:lpstr>
      <vt:lpstr>Conclusion and take-aways</vt:lpstr>
      <vt:lpstr>End</vt:lpstr>
    </vt:vector>
  </TitlesOfParts>
  <Company>Mediasterling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SOAS University of London PowerPoint</dc:title>
  <dc:creator>Mediasterling Ltd</dc:creator>
  <dc:description>Built by: www.mediasterling.com</dc:description>
  <cp:lastModifiedBy>Victor Murinde</cp:lastModifiedBy>
  <cp:revision>122</cp:revision>
  <cp:lastPrinted>2013-11-12T10:09:14Z</cp:lastPrinted>
  <dcterms:created xsi:type="dcterms:W3CDTF">2014-06-26T09:18:27Z</dcterms:created>
  <dcterms:modified xsi:type="dcterms:W3CDTF">2020-03-30T14:57:27Z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
    <vt:lpwstr>v.1.1</vt:lpwstr>
  </property>
  <property fmtid="{D5CDD505-2E9C-101B-9397-08002B2CF9AE}" pid="3" name="ContentTypeId">
    <vt:lpwstr>0x01010080522E5AE8CB4C48AEE2E5F929297B04</vt:lpwstr>
  </property>
</Properties>
</file>