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676d1a8b54254ea5"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2"/>
  </p:notesMasterIdLst>
  <p:handoutMasterIdLst>
    <p:handoutMasterId r:id="rId23"/>
  </p:handoutMasterIdLst>
  <p:sldIdLst>
    <p:sldId id="297" r:id="rId2"/>
    <p:sldId id="265" r:id="rId3"/>
    <p:sldId id="284" r:id="rId4"/>
    <p:sldId id="295" r:id="rId5"/>
    <p:sldId id="266" r:id="rId6"/>
    <p:sldId id="268" r:id="rId7"/>
    <p:sldId id="267" r:id="rId8"/>
    <p:sldId id="269" r:id="rId9"/>
    <p:sldId id="270" r:id="rId10"/>
    <p:sldId id="271" r:id="rId11"/>
    <p:sldId id="286" r:id="rId12"/>
    <p:sldId id="287" r:id="rId13"/>
    <p:sldId id="288" r:id="rId14"/>
    <p:sldId id="289" r:id="rId15"/>
    <p:sldId id="300" r:id="rId16"/>
    <p:sldId id="2146847298" r:id="rId17"/>
    <p:sldId id="283" r:id="rId18"/>
    <p:sldId id="303" r:id="rId19"/>
    <p:sldId id="2146847301" r:id="rId20"/>
    <p:sldId id="294"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MC Display Condensed" panose="020B0606020203020204" pitchFamily="34" charset="0"/>
      <p:regular r:id="rId28"/>
      <p:bold r:id="rId29"/>
    </p:embeddedFont>
  </p:embeddedFontLst>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81E66B-259F-4BFE-9209-17C9729C65DC}">
          <p14:sldIdLst>
            <p14:sldId id="297"/>
            <p14:sldId id="265"/>
            <p14:sldId id="284"/>
            <p14:sldId id="295"/>
            <p14:sldId id="266"/>
            <p14:sldId id="268"/>
            <p14:sldId id="267"/>
            <p14:sldId id="269"/>
            <p14:sldId id="270"/>
            <p14:sldId id="271"/>
            <p14:sldId id="286"/>
            <p14:sldId id="287"/>
            <p14:sldId id="288"/>
            <p14:sldId id="289"/>
            <p14:sldId id="300"/>
            <p14:sldId id="2146847298"/>
            <p14:sldId id="283"/>
            <p14:sldId id="303"/>
            <p14:sldId id="2146847301"/>
            <p14:sldId id="294"/>
          </p14:sldIdLst>
        </p14:section>
        <p14:section name="Unused" id="{A0893EF5-318C-4DED-9008-C902BAC88F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00"/>
    <a:srgbClr val="10101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prstClr val="black"/>
        </a:fontRef>
        <a:schemeClr val="tx1"/>
      </a:tcTxStyle>
      <a:tcStyle>
        <a:tcBdr>
          <a:left>
            <a:ln>
              <a:noFill/>
            </a:ln>
          </a:left>
          <a:right>
            <a:ln>
              <a:noFill/>
            </a:ln>
          </a:right>
          <a:top>
            <a:ln>
              <a:noFill/>
            </a:ln>
          </a:top>
          <a:bottom>
            <a:ln w="9525" cmpd="sng">
              <a:solidFill>
                <a:schemeClr val="tx1"/>
              </a:solidFill>
            </a:ln>
          </a:bottom>
          <a:insideH>
            <a:ln w="9525" cmpd="sng">
              <a:solidFill>
                <a:schemeClr val="tx1"/>
              </a:solidFill>
            </a:ln>
          </a:insideH>
          <a:insideV>
            <a:ln>
              <a:noFill/>
            </a:ln>
          </a:insideV>
        </a:tcBdr>
        <a:fill>
          <a:noFill/>
        </a:fill>
      </a:tcStyle>
    </a:wholeTbl>
    <a:lastCol>
      <a:tcTxStyle b="on">
        <a:fontRef idx="minor">
          <a:prstClr val="black"/>
        </a:fontRef>
      </a:tcTxStyle>
      <a:tcStyle>
        <a:tcBdr/>
      </a:tcStyle>
    </a:lastCol>
    <a:firstCol>
      <a:tcTxStyle b="on">
        <a:fontRef idx="minor">
          <a:prstClr val="black"/>
        </a:fontRef>
      </a:tcTxStyle>
      <a:tcStyle>
        <a:tcBdr/>
      </a:tcStyle>
    </a:firstCol>
    <a:lastRow>
      <a:tcTxStyle b="on">
        <a:fontRef idx="minor">
          <a:prstClr val="black"/>
        </a:fontRef>
      </a:tcTxStyle>
      <a:tcStyle>
        <a:tcBdr/>
        <a:fill>
          <a:noFill/>
        </a:fill>
      </a:tcStyle>
    </a:lastRow>
    <a:firstRow>
      <a:tcTxStyle b="on">
        <a:fontRef idx="minor">
          <a:prstClr val="black"/>
        </a:fontRef>
      </a:tcTxStyle>
      <a:tcStyle>
        <a:tcBdr>
          <a:bottom>
            <a:ln w="9525"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6" autoAdjust="0"/>
    <p:restoredTop sz="94041" autoAdjust="0"/>
  </p:normalViewPr>
  <p:slideViewPr>
    <p:cSldViewPr snapToGrid="0" showGuides="1">
      <p:cViewPr varScale="1">
        <p:scale>
          <a:sx n="107" d="100"/>
          <a:sy n="107" d="100"/>
        </p:scale>
        <p:origin x="186" y="102"/>
      </p:cViewPr>
      <p:guideLst/>
    </p:cSldViewPr>
  </p:slideViewPr>
  <p:outlineViewPr>
    <p:cViewPr>
      <p:scale>
        <a:sx n="33" d="100"/>
        <a:sy n="33" d="100"/>
      </p:scale>
      <p:origin x="0" y="-6464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tags" Target="tags/tag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12572B-F973-4732-A453-119EA490170A}" type="datetimeFigureOut">
              <a:rPr lang="en-GB" smtClean="0"/>
              <a:t>23/03/2022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B83C12-F094-4EDD-ABDC-7BADBDED5742}" type="slidenum">
              <a:rPr lang="en-GB"/>
              <a:t>‹#›</a:t>
            </a:fld>
            <a:endParaRPr lang="en-GB" dirty="0"/>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927E5-BED3-44D0-9ADF-FA873E1D6DAF}" type="datetimeFigureOut">
              <a:rPr lang="en-GB" smtClean="0"/>
              <a:t>23/03/2022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4DA73-AE27-4433-BD53-3E1DB61918F0}" type="slidenum">
              <a:rPr lang="en-GB"/>
              <a:t>‹#›</a:t>
            </a:fld>
            <a:endParaRPr lang="en-GB" dirty="0"/>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GB" smtClean="0"/>
              <a:t>1</a:t>
            </a:fld>
            <a:endParaRPr lang="en-GB" dirty="0"/>
          </a:p>
        </p:txBody>
      </p:sp>
    </p:spTree>
    <p:extLst>
      <p:ext uri="{BB962C8B-B14F-4D97-AF65-F5344CB8AC3E}">
        <p14:creationId xmlns:p14="http://schemas.microsoft.com/office/powerpoint/2010/main" val="104214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GB" smtClean="0"/>
              <a:t>2</a:t>
            </a:fld>
            <a:endParaRPr lang="en-GB" dirty="0"/>
          </a:p>
        </p:txBody>
      </p:sp>
    </p:spTree>
    <p:extLst>
      <p:ext uri="{BB962C8B-B14F-4D97-AF65-F5344CB8AC3E}">
        <p14:creationId xmlns:p14="http://schemas.microsoft.com/office/powerpoint/2010/main" val="197888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324DA73-AE27-4433-BD53-3E1DB61918F0}" type="slidenum">
              <a:rPr lang="en-GB" smtClean="0"/>
              <a:t>16</a:t>
            </a:fld>
            <a:endParaRPr lang="en-GB" dirty="0"/>
          </a:p>
        </p:txBody>
      </p:sp>
    </p:spTree>
    <p:extLst>
      <p:ext uri="{BB962C8B-B14F-4D97-AF65-F5344CB8AC3E}">
        <p14:creationId xmlns:p14="http://schemas.microsoft.com/office/powerpoint/2010/main" val="8889325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078869-9AD4-41B8-BA82-93672FBF35FD}"/>
              </a:ext>
            </a:extLst>
          </p:cNvPr>
          <p:cNvGraphicFramePr>
            <a:graphicFrameLocks noChangeAspect="1"/>
          </p:cNvGraphicFramePr>
          <p:nvPr userDrawn="1">
            <p:custDataLst>
              <p:tags r:id="rId2"/>
            </p:custDataLst>
            <p:extLst>
              <p:ext uri="{D42A27DB-BD31-4B8C-83A1-F6EECF244321}">
                <p14:modId xmlns:p14="http://schemas.microsoft.com/office/powerpoint/2010/main" val="38894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9"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046D271F-97A5-43F5-A723-C18A4A66144A}"/>
              </a:ext>
            </a:extLst>
          </p:cNvPr>
          <p:cNvPicPr>
            <a:picLocks noChangeAspect="1"/>
          </p:cNvPicPr>
          <p:nvPr userDrawn="1"/>
        </p:nvPicPr>
        <p:blipFill>
          <a:blip r:embed="rId6"/>
          <a:stretch>
            <a:fillRect/>
          </a:stretch>
        </p:blipFill>
        <p:spPr>
          <a:xfrm flipH="1">
            <a:off x="1030808" y="0"/>
            <a:ext cx="11161192" cy="6858000"/>
          </a:xfrm>
          <a:prstGeom prst="rect">
            <a:avLst/>
          </a:prstGeom>
        </p:spPr>
      </p:pic>
      <p:sp>
        <p:nvSpPr>
          <p:cNvPr id="11" name="Rectangle 10">
            <a:extLst>
              <a:ext uri="{FF2B5EF4-FFF2-40B4-BE49-F238E27FC236}">
                <a16:creationId xmlns:a16="http://schemas.microsoft.com/office/drawing/2014/main" id="{16D31331-BB3E-4869-B307-5AF2C97BAC25}"/>
              </a:ext>
            </a:extLst>
          </p:cNvPr>
          <p:cNvSpPr/>
          <p:nvPr userDrawn="1"/>
        </p:nvSpPr>
        <p:spPr>
          <a:xfrm>
            <a:off x="885371" y="2264229"/>
            <a:ext cx="3338286" cy="1886857"/>
          </a:xfrm>
          <a:prstGeom prst="rect">
            <a:avLst/>
          </a:prstGeom>
          <a:solidFill>
            <a:schemeClr val="tx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2" name="Title"/>
          <p:cNvSpPr>
            <a:spLocks noGrp="1"/>
          </p:cNvSpPr>
          <p:nvPr>
            <p:ph type="body" sz="quarter" idx="10" hasCustomPrompt="1"/>
          </p:nvPr>
        </p:nvSpPr>
        <p:spPr>
          <a:xfrm>
            <a:off x="457200" y="1992768"/>
            <a:ext cx="9321800" cy="2837315"/>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7200" b="1">
                <a:solidFill>
                  <a:schemeClr val="bg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lang="en-GB" dirty="0"/>
              <a:t>Type your Title in no more than three lines</a:t>
            </a:r>
          </a:p>
        </p:txBody>
      </p:sp>
      <p:sp>
        <p:nvSpPr>
          <p:cNvPr id="3" name="Subtitle"/>
          <p:cNvSpPr>
            <a:spLocks noGrp="1"/>
          </p:cNvSpPr>
          <p:nvPr>
            <p:ph type="body" sz="quarter" idx="11" hasCustomPrompt="1"/>
          </p:nvPr>
        </p:nvSpPr>
        <p:spPr>
          <a:xfrm>
            <a:off x="457200" y="4830084"/>
            <a:ext cx="9321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bg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lang="en-GB" dirty="0"/>
              <a:t>Type your subtitle here</a:t>
            </a:r>
          </a:p>
        </p:txBody>
      </p:sp>
      <p:sp>
        <p:nvSpPr>
          <p:cNvPr id="4" name="Presenter"/>
          <p:cNvSpPr>
            <a:spLocks noGrp="1"/>
          </p:cNvSpPr>
          <p:nvPr>
            <p:ph type="body" sz="quarter" idx="13" hasCustomPrompt="1"/>
          </p:nvPr>
        </p:nvSpPr>
        <p:spPr>
          <a:xfrm>
            <a:off x="457200" y="5404351"/>
            <a:ext cx="9321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bg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lang="en-GB" dirty="0"/>
              <a:t>Date</a:t>
            </a:r>
            <a:br>
              <a:rPr lang="en-GB" dirty="0"/>
            </a:br>
            <a:br>
              <a:rPr lang="en-GB" dirty="0"/>
            </a:br>
            <a:r>
              <a:rPr lang="en-GB" dirty="0"/>
              <a:t>Presenter, Location (optional) | Presenter 2, Location 2 (optional) | etc.</a:t>
            </a:r>
          </a:p>
        </p:txBody>
      </p:sp>
      <p:sp>
        <p:nvSpPr>
          <p:cNvPr id="9" name="Endorsement">
            <a:extLst>
              <a:ext uri="{FF2B5EF4-FFF2-40B4-BE49-F238E27FC236}">
                <a16:creationId xmlns:a16="http://schemas.microsoft.com/office/drawing/2014/main" id="{DD80C291-DF21-4E58-A03B-C62353D9FF02}"/>
              </a:ext>
            </a:extLst>
          </p:cNvPr>
          <p:cNvSpPr txBox="1"/>
          <p:nvPr userDrawn="1"/>
        </p:nvSpPr>
        <p:spPr>
          <a:xfrm>
            <a:off x="457200" y="6279282"/>
            <a:ext cx="2476500" cy="153888"/>
          </a:xfrm>
          <a:prstGeom prst="rect">
            <a:avLst/>
          </a:prstGeom>
          <a:noFill/>
        </p:spPr>
        <p:txBody>
          <a:bodyPr wrap="square" lIns="0" tIns="0" rIns="0" bIns="0">
            <a:spAutoFit/>
          </a:bodyPr>
          <a:lstStyle/>
          <a:p>
            <a:r>
              <a:rPr lang="en-GB" sz="1000">
                <a:solidFill>
                  <a:schemeClr val="bg1"/>
                </a:solidFill>
              </a:rPr>
              <a:t>A business of Marsh McLennan</a:t>
            </a:r>
            <a:endParaRPr lang="en-GB" sz="1000" dirty="0">
              <a:solidFill>
                <a:schemeClr val="bg1"/>
              </a:solidFill>
            </a:endParaRPr>
          </a:p>
        </p:txBody>
      </p:sp>
      <p:sp>
        <p:nvSpPr>
          <p:cNvPr id="23" name="Client Logo"/>
          <p:cNvSpPr>
            <a:spLocks noGrp="1"/>
          </p:cNvSpPr>
          <p:nvPr>
            <p:ph type="pic" sz="quarter" idx="12" hasCustomPrompt="1"/>
          </p:nvPr>
        </p:nvSpPr>
        <p:spPr bwMode="gray">
          <a:xfrm>
            <a:off x="8280399" y="393192"/>
            <a:ext cx="3454400"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lang="en-GB" dirty="0"/>
              <a:t>CLIENT LOGO PLACEHOLDER</a:t>
            </a:r>
            <a:br>
              <a:rPr lang="en-GB" dirty="0"/>
            </a:br>
            <a:r>
              <a:rPr lang="en-GB" dirty="0"/>
              <a:t>Delete box </a:t>
            </a:r>
            <a:r>
              <a:rPr lang="en-GB"/>
              <a:t>if not </a:t>
            </a:r>
            <a:r>
              <a:rPr lang="en-GB" dirty="0"/>
              <a:t>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lang="en-GB" sz="1000" b="1" cap="all" dirty="0">
              <a:solidFill>
                <a:schemeClr val="bg1"/>
              </a:solidFill>
            </a:endParaRPr>
          </a:p>
        </p:txBody>
      </p:sp>
      <p:pic>
        <p:nvPicPr>
          <p:cNvPr id="8" name="DTP_CompanyLogo_112">
            <a:extLst>
              <a:ext uri="{FF2B5EF4-FFF2-40B4-BE49-F238E27FC236}">
                <a16:creationId xmlns:a16="http://schemas.microsoft.com/office/drawing/2014/main" id="{AD494A54-4E97-42F1-B899-712A6FF33E1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57200" y="393186"/>
            <a:ext cx="3029712" cy="62941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5" name="Heading Right"/>
          <p:cNvSpPr>
            <a:spLocks noGrp="1"/>
          </p:cNvSpPr>
          <p:nvPr>
            <p:ph type="body" sz="quarter"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3696" userDrawn="1">
          <p15:clr>
            <a:srgbClr val="FBAE40"/>
          </p15:clr>
        </p15:guide>
        <p15:guide id="7" pos="3984" userDrawn="1">
          <p15:clr>
            <a:srgbClr val="FBAE40"/>
          </p15:clr>
        </p15:guide>
        <p15:guide id="9" orient="horz" pos="11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Left"/>
          <p:cNvSpPr>
            <a:spLocks noGrp="1"/>
          </p:cNvSpPr>
          <p:nvPr>
            <p:ph sz="half" idx="11"/>
          </p:nvPr>
        </p:nvSpPr>
        <p:spPr>
          <a:xfrm>
            <a:off x="4572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324600" y="1399032"/>
            <a:ext cx="54102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3246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3696" userDrawn="1">
          <p15:clr>
            <a:srgbClr val="FBAE40"/>
          </p15:clr>
        </p15:guide>
        <p15:guide id="7" pos="3984" userDrawn="1">
          <p15:clr>
            <a:srgbClr val="FBAE40"/>
          </p15:clr>
        </p15:guide>
        <p15:guide id="9" orient="horz" pos="11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Top"/>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457200" y="188366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457200" y="4005072"/>
            <a:ext cx="112776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457200" y="448970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extLst>
    <p:ext uri="{DCECCB84-F9BA-43D5-87BE-67443E8EF086}">
      <p15:sldGuideLst xmlns:p15="http://schemas.microsoft.com/office/powerpoint/2012/main">
        <p15:guide id="3" orient="horz" pos="2523" userDrawn="1">
          <p15:clr>
            <a:srgbClr val="FBAE40"/>
          </p15:clr>
        </p15:guide>
        <p15:guide id="5" orient="horz" pos="880" userDrawn="1">
          <p15:clr>
            <a:srgbClr val="FBAE40"/>
          </p15:clr>
        </p15:guide>
        <p15:guide id="6" orient="horz" pos="2832" userDrawn="1">
          <p15:clr>
            <a:srgbClr val="FBAE40"/>
          </p15:clr>
        </p15:guide>
        <p15:guide id="8" orient="horz" pos="11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368799" y="1399032"/>
            <a:ext cx="73660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3687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2464" userDrawn="1">
          <p15:clr>
            <a:srgbClr val="FBAE40"/>
          </p15:clr>
        </p15:guide>
        <p15:guide id="7" pos="2752" userDrawn="1">
          <p15:clr>
            <a:srgbClr val="FBAE40"/>
          </p15:clr>
        </p15:guide>
        <p15:guide id="9" orient="horz" pos="11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1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5" orient="horz" pos="880" userDrawn="1">
          <p15:clr>
            <a:srgbClr val="FBAE40"/>
          </p15:clr>
        </p15:guide>
        <p15:guide id="6" pos="4928" userDrawn="1">
          <p15:clr>
            <a:srgbClr val="FBAE40"/>
          </p15:clr>
        </p15:guide>
        <p15:guide id="7" pos="5216" userDrawn="1">
          <p15:clr>
            <a:srgbClr val="FBAE40"/>
          </p15:clr>
        </p15:guide>
        <p15:guide id="9" orient="horz" pos="11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4" name="Content Left"/>
          <p:cNvSpPr>
            <a:spLocks noGrp="1"/>
          </p:cNvSpPr>
          <p:nvPr>
            <p:ph sz="half" idx="11"/>
          </p:nvPr>
        </p:nvSpPr>
        <p:spPr>
          <a:xfrm>
            <a:off x="4572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4368799"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82804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guide id="2" pos="5216" userDrawn="1">
          <p15:clr>
            <a:srgbClr val="FBAE40"/>
          </p15:clr>
        </p15:guide>
        <p15:guide id="4" pos="2752" userDrawn="1">
          <p15:clr>
            <a:srgbClr val="FBAE40"/>
          </p15:clr>
        </p15:guide>
        <p15:guide id="5" pos="4928" userDrawn="1">
          <p15:clr>
            <a:srgbClr val="FBAE40"/>
          </p15:clr>
        </p15:guide>
        <p15:guide id="6" pos="246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4368800" y="1399032"/>
            <a:ext cx="3454399"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8" pos="5216" userDrawn="1">
          <p15:clr>
            <a:srgbClr val="FBAE40"/>
          </p15:clr>
        </p15:guide>
        <p15:guide id="10" pos="2752" userDrawn="1">
          <p15:clr>
            <a:srgbClr val="FBAE40"/>
          </p15:clr>
        </p15:guide>
        <p15:guide id="11" pos="4928" userDrawn="1">
          <p15:clr>
            <a:srgbClr val="FBAE40"/>
          </p15:clr>
        </p15:guide>
        <p15:guide id="12" pos="2464" userDrawn="1">
          <p15:clr>
            <a:srgbClr val="FBAE40"/>
          </p15:clr>
        </p15:guide>
        <p15:guide id="14" orient="horz" pos="11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p:cNvSpPr>
            <a:spLocks noGrp="1"/>
          </p:cNvSpPr>
          <p:nvPr>
            <p:ph sz="quarter" idx="12"/>
          </p:nvPr>
        </p:nvSpPr>
        <p:spPr>
          <a:xfrm>
            <a:off x="4368799"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p:cNvSpPr>
            <a:spLocks noGrp="1"/>
          </p:cNvSpPr>
          <p:nvPr>
            <p:ph sz="quarter" idx="14"/>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8" pos="2464" userDrawn="1">
          <p15:clr>
            <a:srgbClr val="FBAE40"/>
          </p15:clr>
        </p15:guide>
        <p15:guide id="9" pos="2752" userDrawn="1">
          <p15:clr>
            <a:srgbClr val="FBAE40"/>
          </p15:clr>
        </p15:guide>
        <p15:guide id="10" pos="4928" userDrawn="1">
          <p15:clr>
            <a:srgbClr val="FBAE40"/>
          </p15:clr>
        </p15:guide>
        <p15:guide id="11" pos="5216" userDrawn="1">
          <p15:clr>
            <a:srgbClr val="FBAE40"/>
          </p15:clr>
        </p15:guide>
        <p15:guide id="13" orient="horz" pos="11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199" y="1399032"/>
            <a:ext cx="24765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199"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Left"/>
          <p:cNvSpPr>
            <a:spLocks noGrp="1"/>
          </p:cNvSpPr>
          <p:nvPr>
            <p:ph type="body" idx="13" hasCustomPrompt="1"/>
          </p:nvPr>
        </p:nvSpPr>
        <p:spPr>
          <a:xfrm>
            <a:off x="3390900" y="1399032"/>
            <a:ext cx="24765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Middle Left"/>
          <p:cNvSpPr>
            <a:spLocks noGrp="1"/>
          </p:cNvSpPr>
          <p:nvPr>
            <p:ph sz="quarter" idx="12"/>
          </p:nvPr>
        </p:nvSpPr>
        <p:spPr>
          <a:xfrm>
            <a:off x="33909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Middle Right"/>
          <p:cNvSpPr>
            <a:spLocks noGrp="1"/>
          </p:cNvSpPr>
          <p:nvPr>
            <p:ph type="body" idx="15" hasCustomPrompt="1"/>
          </p:nvPr>
        </p:nvSpPr>
        <p:spPr>
          <a:xfrm>
            <a:off x="6324600" y="1399032"/>
            <a:ext cx="24765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Right"/>
          <p:cNvSpPr>
            <a:spLocks noGrp="1"/>
          </p:cNvSpPr>
          <p:nvPr>
            <p:ph sz="quarter" idx="14"/>
          </p:nvPr>
        </p:nvSpPr>
        <p:spPr>
          <a:xfrm>
            <a:off x="63246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Right"/>
          <p:cNvSpPr>
            <a:spLocks noGrp="1"/>
          </p:cNvSpPr>
          <p:nvPr>
            <p:ph type="body" idx="17" hasCustomPrompt="1"/>
          </p:nvPr>
        </p:nvSpPr>
        <p:spPr>
          <a:xfrm>
            <a:off x="9258300" y="1399032"/>
            <a:ext cx="24765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p:cNvSpPr>
            <a:spLocks noGrp="1"/>
          </p:cNvSpPr>
          <p:nvPr>
            <p:ph sz="quarter" idx="16"/>
          </p:nvPr>
        </p:nvSpPr>
        <p:spPr>
          <a:xfrm>
            <a:off x="92583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944550895"/>
      </p:ext>
    </p:extLst>
  </p:cSld>
  <p:clrMapOvr>
    <a:masterClrMapping/>
  </p:clrMapOvr>
  <p:extLst>
    <p:ext uri="{DCECCB84-F9BA-43D5-87BE-67443E8EF086}">
      <p15:sldGuideLst xmlns:p15="http://schemas.microsoft.com/office/powerpoint/2012/main">
        <p15:guide id="5" orient="horz" pos="880" userDrawn="1">
          <p15:clr>
            <a:srgbClr val="FBAE40"/>
          </p15:clr>
        </p15:guide>
        <p15:guide id="10" pos="2136" userDrawn="1">
          <p15:clr>
            <a:srgbClr val="FBAE40"/>
          </p15:clr>
        </p15:guide>
        <p15:guide id="11" pos="3696" userDrawn="1">
          <p15:clr>
            <a:srgbClr val="FBAE40"/>
          </p15:clr>
        </p15:guide>
        <p15:guide id="12" pos="1848" userDrawn="1">
          <p15:clr>
            <a:srgbClr val="FBAE40"/>
          </p15:clr>
        </p15:guide>
        <p15:guide id="13" pos="3984" userDrawn="1">
          <p15:clr>
            <a:srgbClr val="FBAE40"/>
          </p15:clr>
        </p15:guide>
        <p15:guide id="14" pos="5544" userDrawn="1">
          <p15:clr>
            <a:srgbClr val="FBAE40"/>
          </p15:clr>
        </p15:guide>
        <p15:guide id="15" pos="5832" userDrawn="1">
          <p15:clr>
            <a:srgbClr val="FBAE40"/>
          </p15:clr>
        </p15:guide>
        <p15:guide id="17" orient="horz" pos="11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18923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Left"/>
          <p:cNvSpPr>
            <a:spLocks noGrp="1"/>
          </p:cNvSpPr>
          <p:nvPr>
            <p:ph type="body" idx="13" hasCustomPrompt="1"/>
          </p:nvPr>
        </p:nvSpPr>
        <p:spPr>
          <a:xfrm>
            <a:off x="2806700" y="1399032"/>
            <a:ext cx="18923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Middle Left"/>
          <p:cNvSpPr>
            <a:spLocks noGrp="1"/>
          </p:cNvSpPr>
          <p:nvPr>
            <p:ph sz="quarter" idx="12"/>
          </p:nvPr>
        </p:nvSpPr>
        <p:spPr>
          <a:xfrm>
            <a:off x="28067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Middle"/>
          <p:cNvSpPr>
            <a:spLocks noGrp="1"/>
          </p:cNvSpPr>
          <p:nvPr>
            <p:ph type="body" idx="15" hasCustomPrompt="1"/>
          </p:nvPr>
        </p:nvSpPr>
        <p:spPr>
          <a:xfrm>
            <a:off x="5156200" y="1399032"/>
            <a:ext cx="18796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p:cNvSpPr>
            <a:spLocks noGrp="1"/>
          </p:cNvSpPr>
          <p:nvPr>
            <p:ph sz="quarter" idx="14"/>
          </p:nvPr>
        </p:nvSpPr>
        <p:spPr>
          <a:xfrm>
            <a:off x="5156200" y="1883664"/>
            <a:ext cx="1879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Heading Middle Right"/>
          <p:cNvSpPr>
            <a:spLocks noGrp="1"/>
          </p:cNvSpPr>
          <p:nvPr>
            <p:ph type="body" idx="17" hasCustomPrompt="1"/>
          </p:nvPr>
        </p:nvSpPr>
        <p:spPr>
          <a:xfrm>
            <a:off x="7493000" y="1399032"/>
            <a:ext cx="18923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Middle Right"/>
          <p:cNvSpPr>
            <a:spLocks noGrp="1"/>
          </p:cNvSpPr>
          <p:nvPr>
            <p:ph sz="quarter" idx="16"/>
          </p:nvPr>
        </p:nvSpPr>
        <p:spPr>
          <a:xfrm>
            <a:off x="74930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 name="Heading Right">
            <a:extLst>
              <a:ext uri="{FF2B5EF4-FFF2-40B4-BE49-F238E27FC236}">
                <a16:creationId xmlns:a16="http://schemas.microsoft.com/office/drawing/2014/main" id="{28D70AB5-46A8-4A97-AAB4-47C1BD4B837B}"/>
              </a:ext>
            </a:extLst>
          </p:cNvPr>
          <p:cNvSpPr>
            <a:spLocks noGrp="1"/>
          </p:cNvSpPr>
          <p:nvPr>
            <p:ph type="body" idx="18" hasCustomPrompt="1"/>
          </p:nvPr>
        </p:nvSpPr>
        <p:spPr>
          <a:xfrm>
            <a:off x="9842500" y="1399032"/>
            <a:ext cx="18923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21" name="Content Right">
            <a:extLst>
              <a:ext uri="{FF2B5EF4-FFF2-40B4-BE49-F238E27FC236}">
                <a16:creationId xmlns:a16="http://schemas.microsoft.com/office/drawing/2014/main" id="{8E85D35B-391E-43DD-85C1-F96075528789}"/>
              </a:ext>
            </a:extLst>
          </p:cNvPr>
          <p:cNvSpPr>
            <a:spLocks noGrp="1"/>
          </p:cNvSpPr>
          <p:nvPr>
            <p:ph sz="quarter" idx="19"/>
          </p:nvPr>
        </p:nvSpPr>
        <p:spPr>
          <a:xfrm>
            <a:off x="98425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968836729"/>
      </p:ext>
    </p:extLst>
  </p:cSld>
  <p:clrMapOvr>
    <a:masterClrMapping/>
  </p:clrMapOvr>
  <p:extLst>
    <p:ext uri="{DCECCB84-F9BA-43D5-87BE-67443E8EF086}">
      <p15:sldGuideLst xmlns:p15="http://schemas.microsoft.com/office/powerpoint/2012/main">
        <p15:guide id="5" orient="horz" pos="880" userDrawn="1">
          <p15:clr>
            <a:srgbClr val="FBAE40"/>
          </p15:clr>
        </p15:guide>
        <p15:guide id="6" pos="1480" userDrawn="1">
          <p15:clr>
            <a:srgbClr val="FBAE40"/>
          </p15:clr>
        </p15:guide>
        <p15:guide id="7" pos="1768" userDrawn="1">
          <p15:clr>
            <a:srgbClr val="FBAE40"/>
          </p15:clr>
        </p15:guide>
        <p15:guide id="8" pos="2960" userDrawn="1">
          <p15:clr>
            <a:srgbClr val="FBAE40"/>
          </p15:clr>
        </p15:guide>
        <p15:guide id="9" pos="3248" userDrawn="1">
          <p15:clr>
            <a:srgbClr val="FBAE40"/>
          </p15:clr>
        </p15:guide>
        <p15:guide id="10" pos="4432" userDrawn="1">
          <p15:clr>
            <a:srgbClr val="FBAE40"/>
          </p15:clr>
        </p15:guide>
        <p15:guide id="11" pos="4720" userDrawn="1">
          <p15:clr>
            <a:srgbClr val="FBAE40"/>
          </p15:clr>
        </p15:guide>
        <p15:guide id="12" pos="5912" userDrawn="1">
          <p15:clr>
            <a:srgbClr val="FBAE40"/>
          </p15:clr>
        </p15:guide>
        <p15:guide id="13" pos="6200" userDrawn="1">
          <p15:clr>
            <a:srgbClr val="FBAE40"/>
          </p15:clr>
        </p15:guide>
        <p15:guide id="15" orient="horz" pos="1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AF67B3-4891-4EE9-AEEA-A057BE1A7006}"/>
              </a:ext>
            </a:extLst>
          </p:cNvPr>
          <p:cNvGraphicFramePr>
            <a:graphicFrameLocks noChangeAspect="1"/>
          </p:cNvGraphicFramePr>
          <p:nvPr userDrawn="1">
            <p:custDataLst>
              <p:tags r:id="rId2"/>
            </p:custDataLst>
            <p:extLst>
              <p:ext uri="{D42A27DB-BD31-4B8C-83A1-F6EECF244321}">
                <p14:modId xmlns:p14="http://schemas.microsoft.com/office/powerpoint/2010/main" val="3532967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a:solidFill>
                  <a:schemeClr val="bg1"/>
                </a:solidFill>
              </a:defRPr>
            </a:lvl1pPr>
          </a:lstStyle>
          <a:p>
            <a:r>
              <a:rPr lang="en-US"/>
              <a:t>Click to edit Master title style</a:t>
            </a:r>
            <a:endParaRPr/>
          </a:p>
        </p:txBody>
      </p:sp>
      <p:sp>
        <p:nvSpPr>
          <p:cNvPr id="3" name="Content"/>
          <p:cNvSpPr>
            <a:spLocks noGrp="1"/>
          </p:cNvSpPr>
          <p:nvPr>
            <p:ph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Right Top"/>
          <p:cNvSpPr>
            <a:spLocks noGrp="1"/>
          </p:cNvSpPr>
          <p:nvPr>
            <p:ph type="body"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6" name="Content Right Top"/>
          <p:cNvSpPr>
            <a:spLocks noGrp="1"/>
          </p:cNvSpPr>
          <p:nvPr>
            <p:ph sz="quarter" idx="12"/>
          </p:nvPr>
        </p:nvSpPr>
        <p:spPr>
          <a:xfrm>
            <a:off x="6324600" y="188366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457200" y="4005072"/>
            <a:ext cx="54102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Left Bottom"/>
          <p:cNvSpPr>
            <a:spLocks noGrp="1"/>
          </p:cNvSpPr>
          <p:nvPr>
            <p:ph sz="quarter" idx="14"/>
          </p:nvPr>
        </p:nvSpPr>
        <p:spPr>
          <a:xfrm>
            <a:off x="457200" y="448970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6324600" y="4005072"/>
            <a:ext cx="5410199"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Bottom"/>
          <p:cNvSpPr>
            <a:spLocks noGrp="1"/>
          </p:cNvSpPr>
          <p:nvPr>
            <p:ph sz="quarter" idx="16"/>
          </p:nvPr>
        </p:nvSpPr>
        <p:spPr>
          <a:xfrm>
            <a:off x="6324600" y="448970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7" orient="horz" pos="880" userDrawn="1">
          <p15:clr>
            <a:srgbClr val="FBAE40"/>
          </p15:clr>
        </p15:guide>
        <p15:guide id="10" pos="3984" userDrawn="1">
          <p15:clr>
            <a:srgbClr val="FBAE40"/>
          </p15:clr>
        </p15:guide>
        <p15:guide id="14" pos="3696" userDrawn="1">
          <p15:clr>
            <a:srgbClr val="FBAE40"/>
          </p15:clr>
        </p15:guide>
        <p15:guide id="15" orient="horz" pos="1184" userDrawn="1">
          <p15:clr>
            <a:srgbClr val="FBAE40"/>
          </p15:clr>
        </p15:guide>
        <p15:guide id="17" orient="horz" pos="2832" userDrawn="1">
          <p15:clr>
            <a:srgbClr val="FBAE40"/>
          </p15:clr>
        </p15:guide>
        <p15:guide id="18" orient="horz" pos="25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Top"/>
          <p:cNvSpPr>
            <a:spLocks noGrp="1"/>
          </p:cNvSpPr>
          <p:nvPr>
            <p:ph type="body"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Top"/>
          <p:cNvSpPr>
            <a:spLocks noGrp="1"/>
          </p:cNvSpPr>
          <p:nvPr>
            <p:ph sz="quarter" idx="12"/>
          </p:nvPr>
        </p:nvSpPr>
        <p:spPr>
          <a:xfrm>
            <a:off x="4368799"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Top"/>
          <p:cNvSpPr>
            <a:spLocks noGrp="1"/>
          </p:cNvSpPr>
          <p:nvPr>
            <p:ph sz="quarter" idx="14"/>
          </p:nvPr>
        </p:nvSpPr>
        <p:spPr>
          <a:xfrm>
            <a:off x="82804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457200" y="400507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Left Bottom"/>
          <p:cNvSpPr>
            <a:spLocks noGrp="1"/>
          </p:cNvSpPr>
          <p:nvPr>
            <p:ph sz="quarter" idx="16"/>
          </p:nvPr>
        </p:nvSpPr>
        <p:spPr>
          <a:xfrm>
            <a:off x="4572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4368799" y="400507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2" name="Content Middle Bottom"/>
          <p:cNvSpPr>
            <a:spLocks noGrp="1"/>
          </p:cNvSpPr>
          <p:nvPr>
            <p:ph sz="quarter" idx="18"/>
          </p:nvPr>
        </p:nvSpPr>
        <p:spPr>
          <a:xfrm>
            <a:off x="4368799"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8280400" y="4005072"/>
            <a:ext cx="34544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4" name="Content Right Bottom"/>
          <p:cNvSpPr>
            <a:spLocks noGrp="1"/>
          </p:cNvSpPr>
          <p:nvPr>
            <p:ph sz="quarter" idx="20"/>
          </p:nvPr>
        </p:nvSpPr>
        <p:spPr>
          <a:xfrm>
            <a:off x="82804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2" pos="2752" userDrawn="1">
          <p15:clr>
            <a:srgbClr val="FBAE40"/>
          </p15:clr>
        </p15:guide>
        <p15:guide id="14" pos="5216" userDrawn="1">
          <p15:clr>
            <a:srgbClr val="FBAE40"/>
          </p15:clr>
        </p15:guide>
        <p15:guide id="18" pos="2464" userDrawn="1">
          <p15:clr>
            <a:srgbClr val="FBAE40"/>
          </p15:clr>
        </p15:guide>
        <p15:guide id="20" pos="4928" userDrawn="1">
          <p15:clr>
            <a:srgbClr val="FBAE40"/>
          </p15:clr>
        </p15:guide>
        <p15:guide id="21" orient="horz" pos="2520" userDrawn="1">
          <p15:clr>
            <a:srgbClr val="FBAE40"/>
          </p15:clr>
        </p15:guide>
        <p15:guide id="24" orient="horz" pos="880" userDrawn="1">
          <p15:clr>
            <a:srgbClr val="FBAE40"/>
          </p15:clr>
        </p15:guide>
        <p15:guide id="25" orient="horz" pos="1184" userDrawn="1">
          <p15:clr>
            <a:srgbClr val="FBAE40"/>
          </p15:clr>
        </p15:guide>
        <p15:guide id="27" orient="horz" pos="283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V - bio with photo">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290197-F1B7-4320-B7C4-569B5AF1E01E}"/>
              </a:ext>
            </a:extLst>
          </p:cNvPr>
          <p:cNvGraphicFramePr>
            <a:graphicFrameLocks noChangeAspect="1"/>
          </p:cNvGraphicFramePr>
          <p:nvPr userDrawn="1">
            <p:custDataLst>
              <p:tags r:id="rId2"/>
            </p:custDataLst>
            <p:extLst>
              <p:ext uri="{D42A27DB-BD31-4B8C-83A1-F6EECF244321}">
                <p14:modId xmlns:p14="http://schemas.microsoft.com/office/powerpoint/2010/main" val="1730760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6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8" name="Line"/>
          <p:cNvCxnSpPr/>
          <p:nvPr userDrawn="1"/>
        </p:nvCxnSpPr>
        <p:spPr>
          <a:xfrm>
            <a:off x="3911600" y="0"/>
            <a:ext cx="0" cy="6858000"/>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457200" y="4114800"/>
            <a:ext cx="2997200" cy="734155"/>
          </a:xfrm>
        </p:spPr>
        <p:txBody>
          <a:bodyPr vert="horz" anchor="b">
            <a:noAutofit/>
          </a:bodyPr>
          <a:lstStyle>
            <a:lvl1pPr algn="ctr">
              <a:defRPr sz="2400">
                <a:solidFill>
                  <a:schemeClr val="bg1"/>
                </a:solidFill>
              </a:defRPr>
            </a:lvl1pPr>
          </a:lstStyle>
          <a:p>
            <a:r>
              <a:rPr dirty="0"/>
              <a:t>Name</a:t>
            </a:r>
          </a:p>
        </p:txBody>
      </p:sp>
      <p:sp>
        <p:nvSpPr>
          <p:cNvPr id="5" name="Role"/>
          <p:cNvSpPr>
            <a:spLocks noGrp="1"/>
          </p:cNvSpPr>
          <p:nvPr>
            <p:ph type="body" sz="quarter" idx="10" hasCustomPrompt="1"/>
          </p:nvPr>
        </p:nvSpPr>
        <p:spPr>
          <a:xfrm>
            <a:off x="457200" y="4848955"/>
            <a:ext cx="2997200" cy="429768"/>
          </a:xfrm>
        </p:spPr>
        <p:txBody>
          <a:bodyPr/>
          <a:lstStyle>
            <a:lvl1pPr marL="0" indent="0" algn="ctr">
              <a:spcBef>
                <a:spcPts val="0"/>
              </a:spcBef>
              <a:buFont typeface="Arial" panose="020B0604020202020204" pitchFamily="34" charset="0"/>
              <a:buChar char="​"/>
              <a:defRPr sz="1400" b="0">
                <a:solidFill>
                  <a:schemeClr val="bg1"/>
                </a:solidFill>
              </a:defRPr>
            </a:lvl1pPr>
            <a:lvl2pPr marL="0" indent="0" algn="ctr">
              <a:spcBef>
                <a:spcPts val="0"/>
              </a:spcBef>
              <a:buFont typeface="Arial" panose="020B0604020202020204" pitchFamily="34" charset="0"/>
              <a:buChar char="​"/>
              <a:defRPr sz="1400">
                <a:solidFill>
                  <a:schemeClr val="tx1"/>
                </a:solidFill>
              </a:defRPr>
            </a:lvl2pPr>
            <a:lvl3pPr marL="0" indent="0" algn="ctr">
              <a:spcBef>
                <a:spcPts val="0"/>
              </a:spcBef>
              <a:buFont typeface="Arial" panose="020B0604020202020204" pitchFamily="34" charset="0"/>
              <a:buChar char="​"/>
              <a:defRPr sz="1400">
                <a:solidFill>
                  <a:schemeClr val="tx1"/>
                </a:solidFill>
              </a:defRPr>
            </a:lvl3pPr>
            <a:lvl4pPr marL="0" indent="0" algn="ctr">
              <a:spcBef>
                <a:spcPts val="0"/>
              </a:spcBef>
              <a:buFont typeface="Arial" panose="020B0604020202020204" pitchFamily="34" charset="0"/>
              <a:buChar char="​"/>
              <a:defRPr sz="1400">
                <a:solidFill>
                  <a:schemeClr val="tx1"/>
                </a:solidFill>
              </a:defRPr>
            </a:lvl4pPr>
            <a:lvl5pPr marL="0" indent="0" algn="ctr">
              <a:spcBef>
                <a:spcPts val="0"/>
              </a:spcBef>
              <a:buFont typeface="Arial" panose="020B0604020202020204" pitchFamily="34" charset="0"/>
              <a:buChar char="​"/>
              <a:defRPr sz="1400">
                <a:solidFill>
                  <a:schemeClr val="tx1"/>
                </a:solidFill>
              </a:defRPr>
            </a:lvl5pPr>
            <a:lvl6pPr marL="0" indent="0" algn="ctr">
              <a:spcBef>
                <a:spcPts val="0"/>
              </a:spcBef>
              <a:buFont typeface="Arial" panose="020B0604020202020204" pitchFamily="34" charset="0"/>
              <a:buChar char="​"/>
              <a:defRPr sz="1400">
                <a:solidFill>
                  <a:schemeClr val="tx1"/>
                </a:solidFill>
              </a:defRPr>
            </a:lvl6pPr>
            <a:lvl7pPr marL="0" indent="0" algn="ctr">
              <a:spcBef>
                <a:spcPts val="0"/>
              </a:spcBef>
              <a:buFont typeface="Arial" panose="020B0604020202020204" pitchFamily="34" charset="0"/>
              <a:buChar char="​"/>
              <a:defRPr sz="1400">
                <a:solidFill>
                  <a:schemeClr val="tx1"/>
                </a:solidFill>
              </a:defRPr>
            </a:lvl7pPr>
            <a:lvl8pPr marL="0" indent="0" algn="ctr">
              <a:spcBef>
                <a:spcPts val="0"/>
              </a:spcBef>
              <a:buFont typeface="Arial" panose="020B0604020202020204" pitchFamily="34" charset="0"/>
              <a:buChar char="​"/>
              <a:defRPr sz="1400">
                <a:solidFill>
                  <a:schemeClr val="tx1"/>
                </a:solidFill>
              </a:defRPr>
            </a:lvl8pPr>
            <a:lvl9pPr marL="0" indent="0" algn="ctr">
              <a:spcBef>
                <a:spcPts val="0"/>
              </a:spcBef>
              <a:buFont typeface="Arial" panose="020B0604020202020204" pitchFamily="34" charset="0"/>
              <a:buChar char="​"/>
              <a:defRPr sz="1400">
                <a:solidFill>
                  <a:schemeClr val="tx1"/>
                </a:solidFill>
              </a:defRPr>
            </a:lvl9pPr>
          </a:lstStyle>
          <a:p>
            <a:pPr lvl="0"/>
            <a:r>
              <a:t>Role &amp; Position</a:t>
            </a:r>
          </a:p>
        </p:txBody>
      </p:sp>
      <p:sp>
        <p:nvSpPr>
          <p:cNvPr id="7" name="Headshot"/>
          <p:cNvSpPr>
            <a:spLocks noGrp="1" noChangeAspect="1"/>
          </p:cNvSpPr>
          <p:nvPr>
            <p:ph type="pic" sz="quarter" idx="20" hasCustomPrompt="1"/>
          </p:nvPr>
        </p:nvSpPr>
        <p:spPr>
          <a:xfrm>
            <a:off x="457200" y="786128"/>
            <a:ext cx="2997200" cy="2997200"/>
          </a:xfrm>
          <a:prstGeom prst="ellipse">
            <a:avLst/>
          </a:prstGeom>
          <a:solidFill>
            <a:srgbClr val="EBEBEB"/>
          </a:solidFill>
        </p:spPr>
        <p:txBody>
          <a:bodyPr tIns="868680" anchor="ctr"/>
          <a:lstStyle>
            <a:lvl1pPr marL="0" indent="0" algn="ctr">
              <a:buNone/>
              <a:defRPr sz="1400">
                <a:solidFill>
                  <a:schemeClr val="tx1"/>
                </a:solidFill>
              </a:defRPr>
            </a:lvl1pPr>
          </a:lstStyle>
          <a:p>
            <a:r>
              <a:t>Click icon to add headshot</a:t>
            </a:r>
          </a:p>
        </p:txBody>
      </p:sp>
      <p:sp>
        <p:nvSpPr>
          <p:cNvPr id="6" name="Content"/>
          <p:cNvSpPr>
            <a:spLocks noGrp="1"/>
          </p:cNvSpPr>
          <p:nvPr>
            <p:ph type="body" sz="quarter" idx="11"/>
          </p:nvPr>
        </p:nvSpPr>
        <p:spPr>
          <a:xfrm>
            <a:off x="4368799" y="381000"/>
            <a:ext cx="7366000" cy="60198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extLst>
    <p:ext uri="{DCECCB84-F9BA-43D5-87BE-67443E8EF086}">
      <p15:sldGuideLst xmlns:p15="http://schemas.microsoft.com/office/powerpoint/2012/main">
        <p15:guide id="2" pos="217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Cont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GB"/>
              <a:t>Contents</a:t>
            </a:r>
            <a:endParaRPr/>
          </a:p>
        </p:txBody>
      </p:sp>
    </p:spTree>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graphicFrame>
        <p:nvGraphicFramePr>
          <p:cNvPr id="9" name="DTP_Confidentiality"/>
          <p:cNvGraphicFramePr>
            <a:graphicFrameLocks noGrp="1"/>
          </p:cNvGraphicFramePr>
          <p:nvPr userDrawn="1">
            <p:extLst>
              <p:ext uri="{D42A27DB-BD31-4B8C-83A1-F6EECF244321}">
                <p14:modId xmlns:p14="http://schemas.microsoft.com/office/powerpoint/2010/main" val="3744276659"/>
              </p:ext>
            </p:extLst>
          </p:nvPr>
        </p:nvGraphicFramePr>
        <p:xfrm>
          <a:off x="457200" y="2598420"/>
          <a:ext cx="9321800" cy="1661160"/>
        </p:xfrm>
        <a:graphic>
          <a:graphicData uri="http://schemas.openxmlformats.org/drawingml/2006/table">
            <a:tbl>
              <a:tblPr/>
              <a:tblGrid>
                <a:gridCol w="9321800">
                  <a:extLst>
                    <a:ext uri="{9D8B030D-6E8A-4147-A177-3AD203B41FA5}">
                      <a16:colId xmlns:a16="http://schemas.microsoft.com/office/drawing/2014/main" val="20000"/>
                    </a:ext>
                  </a:extLst>
                </a:gridCol>
              </a:tblGrid>
              <a:tr h="36576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cap="none" dirty="0">
                          <a:ln>
                            <a:noFill/>
                          </a:ln>
                          <a:solidFill>
                            <a:schemeClr val="bg1"/>
                          </a:solidFill>
                          <a:effectLst/>
                          <a:latin typeface="+mj-lt"/>
                          <a:ea typeface="+mj-ea"/>
                          <a:cs typeface="+mj-cs"/>
                        </a:rPr>
                        <a:t>CONFIDENTIALITY</a:t>
                      </a:r>
                    </a:p>
                  </a:txBody>
                  <a:tcPr marL="0" marR="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GB" sz="1200" dirty="0">
                          <a:ln>
                            <a:noFill/>
                          </a:ln>
                          <a:solidFill>
                            <a:schemeClr val="bg1"/>
                          </a:solidFill>
                          <a:effectLst/>
                          <a:latin typeface="+mn-lt"/>
                          <a:ea typeface="+mn-ea"/>
                          <a:cs typeface="+mn-cs"/>
                        </a:rPr>
                        <a:t>Our clients’ industries are extremely competitive, and the maintenance of confidentiality with respect to our clients’ plans and data is critical. Oliver Wyman Digital rigorously applies internal confidentiality practices to protect the confidentiality of all client information.
Similarly, our industry is very competitive. We view our approaches and insights as proprietary and therefore look to our clients to protect our interests in our proposals, presentations, methodologies, and analytical techniques. Under no circumstances should this material be shared with any third party without the prior written consent of Oliver Wyman Digital.
© Oliver Wyman Digital</a:t>
                      </a:r>
                      <a:endParaRPr sz="1200" dirty="0">
                        <a:ln>
                          <a:noFill/>
                        </a:ln>
                        <a:solidFill>
                          <a:schemeClr val="bg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3" name="TextConfOW-S-"/>
          <p:cNvGraphicFramePr>
            <a:graphicFrameLocks noGrp="1"/>
          </p:cNvGraphicFramePr>
          <p:nvPr userDrawn="1">
            <p:extLst>
              <p:ext uri="{D42A27DB-BD31-4B8C-83A1-F6EECF244321}">
                <p14:modId xmlns:p14="http://schemas.microsoft.com/office/powerpoint/2010/main" val="480104900"/>
              </p:ext>
            </p:extLst>
          </p:nvPr>
        </p:nvGraphicFramePr>
        <p:xfrm>
          <a:off x="457199" y="1828800"/>
          <a:ext cx="9321800" cy="3200400"/>
        </p:xfrm>
        <a:graphic>
          <a:graphicData uri="http://schemas.openxmlformats.org/drawingml/2006/table">
            <a:tbl>
              <a:tblPr/>
              <a:tblGrid>
                <a:gridCol w="93218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GB" sz="2400" b="1" cap="none" dirty="0">
                          <a:ln>
                            <a:noFill/>
                          </a:ln>
                          <a:solidFill>
                            <a:schemeClr val="bg1"/>
                          </a:solidFill>
                          <a:effectLst/>
                          <a:latin typeface="+mj-lt"/>
                          <a:ea typeface="+mj-ea"/>
                          <a:cs typeface="+mj-cs"/>
                        </a:rPr>
                        <a:t>QUALIFICATIONS, ASSUMPTIONS, AND LIMITING CONDITIONS</a:t>
                      </a:r>
                      <a:endParaRPr lang="en-US" sz="2400" b="1" cap="none" dirty="0">
                        <a:ln>
                          <a:noFill/>
                        </a:ln>
                        <a:solidFill>
                          <a:schemeClr val="bg1"/>
                        </a:solidFill>
                        <a:effectLst/>
                        <a:latin typeface="+mj-lt"/>
                        <a:ea typeface="+mj-ea"/>
                        <a:cs typeface="+mj-cs"/>
                      </a:endParaRPr>
                    </a:p>
                  </a:txBody>
                  <a:tcPr marL="0" marR="0" marT="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GB" sz="1200" dirty="0">
                          <a:ln>
                            <a:noFill/>
                          </a:ln>
                          <a:solidFill>
                            <a:schemeClr val="bg1"/>
                          </a:solidFill>
                          <a:effectLst/>
                          <a:latin typeface="+mn-lt"/>
                          <a:ea typeface="+mn-ea"/>
                          <a:cs typeface="+mn-cs"/>
                        </a:rPr>
                        <a:t>This report is for the exclusive use of the Oliver Wyman Digital client named herein. This report is not intended for general circulation or publication, nor is it to be reproduced, quoted, or distributed for any purpose without the prior written permission of Oliver Wyman Digital. There are no third‑party beneficiaries with respect to this report, and Oliver Wyman Digital does not accept any liability to any third party.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Oliver Wyman Digital accepts no responsibility for actual results or future events.
The opinions expressed in this report are valid only for the purpose stated herein and as of the date of this report. No obligation is assumed to revise this report to reflect changes, events, or conditions, which occur subsequent to the date hereof.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In addition, this report does not represent legal, medical, accounting, safety, or other specialized advice. For any such advice, Oliver Wyman Digital recommends seeking and obtaining advice from a qualified professional.</a:t>
                      </a:r>
                      <a:endParaRPr sz="1200" dirty="0">
                        <a:ln>
                          <a:noFill/>
                        </a:ln>
                        <a:solidFill>
                          <a:schemeClr val="bg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sp>
        <p:nvSpPr>
          <p:cNvPr id="3" name="Endorsement">
            <a:extLst>
              <a:ext uri="{FF2B5EF4-FFF2-40B4-BE49-F238E27FC236}">
                <a16:creationId xmlns:a16="http://schemas.microsoft.com/office/drawing/2014/main" id="{16A83793-2478-42DF-97F9-370F8C836C73}"/>
              </a:ext>
            </a:extLst>
          </p:cNvPr>
          <p:cNvSpPr txBox="1"/>
          <p:nvPr userDrawn="1"/>
        </p:nvSpPr>
        <p:spPr>
          <a:xfrm>
            <a:off x="4961010" y="6185356"/>
            <a:ext cx="2269980" cy="215444"/>
          </a:xfrm>
          <a:prstGeom prst="rect">
            <a:avLst/>
          </a:prstGeom>
          <a:noFill/>
        </p:spPr>
        <p:txBody>
          <a:bodyPr wrap="none" lIns="0" tIns="0" rIns="0" bIns="0">
            <a:spAutoFit/>
          </a:bodyPr>
          <a:lstStyle/>
          <a:p>
            <a:pPr algn="ctr"/>
            <a:r>
              <a:rPr lang="en-US" sz="1400" dirty="0">
                <a:solidFill>
                  <a:schemeClr val="bg1"/>
                </a:solidFill>
              </a:rPr>
              <a:t>A business of Marsh McLennan</a:t>
            </a:r>
          </a:p>
        </p:txBody>
      </p:sp>
      <p:pic>
        <p:nvPicPr>
          <p:cNvPr id="6" name="DTP_CompanyLogo_175">
            <a:extLst>
              <a:ext uri="{FF2B5EF4-FFF2-40B4-BE49-F238E27FC236}">
                <a16:creationId xmlns:a16="http://schemas.microsoft.com/office/drawing/2014/main" id="{7A22B6B1-7CAA-497F-AF78-7BF2A34450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9038" y="2937272"/>
            <a:ext cx="4733925" cy="983456"/>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2B56B84-D023-4146-AE98-D9665110D39A}"/>
              </a:ext>
            </a:extLst>
          </p:cNvPr>
          <p:cNvGraphicFramePr>
            <a:graphicFrameLocks noChangeAspect="1"/>
          </p:cNvGraphicFramePr>
          <p:nvPr userDrawn="1">
            <p:custDataLst>
              <p:tags r:id="rId2"/>
            </p:custDataLst>
            <p:extLst>
              <p:ext uri="{D42A27DB-BD31-4B8C-83A1-F6EECF244321}">
                <p14:modId xmlns:p14="http://schemas.microsoft.com/office/powerpoint/2010/main" val="2576163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4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p>
            <a:r>
              <a:rPr lang="en-US"/>
              <a:t>Click to edit Master title style</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3" orient="horz" pos="880" userDrawn="1">
          <p15:clr>
            <a:srgbClr val="FBAE40"/>
          </p15:clr>
        </p15:guide>
        <p15:guide id="5" orient="horz" pos="1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p:cNvSpPr>
            <a:spLocks noGrp="1"/>
          </p:cNvSpPr>
          <p:nvPr>
            <p:ph idx="11"/>
          </p:nvPr>
        </p:nvSpPr>
        <p:spPr>
          <a:xfrm>
            <a:off x="457200" y="1883664"/>
            <a:ext cx="11277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3" orient="horz" pos="880" userDrawn="1">
          <p15:clr>
            <a:srgbClr val="FBAE40"/>
          </p15:clr>
        </p15:guide>
        <p15:guide id="6" orient="horz" pos="11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63C4256-FB04-439A-992B-410C42319741}"/>
              </a:ext>
            </a:extLst>
          </p:cNvPr>
          <p:cNvSpPr>
            <a:spLocks noGrp="1"/>
          </p:cNvSpPr>
          <p:nvPr>
            <p:ph type="title"/>
          </p:nvPr>
        </p:nvSpPr>
        <p:spPr>
          <a:xfrm>
            <a:off x="457200" y="384048"/>
            <a:ext cx="7365998" cy="758952"/>
          </a:xfrm>
        </p:spPr>
        <p:txBody>
          <a:bodyPr/>
          <a:lstStyle/>
          <a:p>
            <a:r>
              <a:rPr lang="en-US"/>
              <a:t>Click to edit Master title style</a:t>
            </a:r>
            <a:endParaRPr lang="en-GB"/>
          </a:p>
        </p:txBody>
      </p:sp>
      <p:sp>
        <p:nvSpPr>
          <p:cNvPr id="3" name="Heading"/>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bg1"/>
                </a:solidFill>
              </a:defRPr>
            </a:lvl1pPr>
            <a:lvl2pPr marL="0" indent="0">
              <a:spcBef>
                <a:spcPts val="0"/>
              </a:spcBef>
              <a:buFont typeface="Arial" panose="020B0604020202020204" pitchFamily="34" charset="0"/>
              <a:buChar char="​"/>
              <a:defRPr sz="1400">
                <a:solidFill>
                  <a:schemeClr val="bg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198"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Picture">
            <a:extLst>
              <a:ext uri="{FF2B5EF4-FFF2-40B4-BE49-F238E27FC236}">
                <a16:creationId xmlns:a16="http://schemas.microsoft.com/office/drawing/2014/main" id="{0D3F1C2C-B46E-4074-AA0F-9EAD49A9905B}"/>
              </a:ext>
            </a:extLst>
          </p:cNvPr>
          <p:cNvSpPr>
            <a:spLocks noGrp="1"/>
          </p:cNvSpPr>
          <p:nvPr>
            <p:ph type="pic" sz="quarter" idx="20"/>
          </p:nvPr>
        </p:nvSpPr>
        <p:spPr>
          <a:xfrm>
            <a:off x="8280400" y="0"/>
            <a:ext cx="3911600" cy="6858000"/>
          </a:xfrm>
        </p:spPr>
        <p:txBody>
          <a:bodyPr tIns="640080" anchor="ctr"/>
          <a:lstStyle>
            <a:lvl1pPr marL="0" indent="0" algn="ctr">
              <a:buNone/>
              <a:defRPr sz="1400">
                <a:solidFill>
                  <a:srgbClr val="C3C3C3"/>
                </a:solidFill>
              </a:defRPr>
            </a:lvl1pPr>
          </a:lstStyle>
          <a:p>
            <a:r>
              <a:rPr lang="en-US"/>
              <a:t>Click icon to add picture</a:t>
            </a:r>
            <a:endParaRPr dirty="0"/>
          </a:p>
        </p:txBody>
      </p:sp>
    </p:spTree>
    <p:extLst>
      <p:ext uri="{BB962C8B-B14F-4D97-AF65-F5344CB8AC3E}">
        <p14:creationId xmlns:p14="http://schemas.microsoft.com/office/powerpoint/2010/main" val="734816418"/>
      </p:ext>
    </p:extLst>
  </p:cSld>
  <p:clrMapOvr>
    <a:masterClrMapping/>
  </p:clrMapOvr>
  <p:extLst>
    <p:ext uri="{DCECCB84-F9BA-43D5-87BE-67443E8EF086}">
      <p15:sldGuideLst xmlns:p15="http://schemas.microsoft.com/office/powerpoint/2012/main">
        <p15:guide id="1" orient="horz" pos="880">
          <p15:clr>
            <a:srgbClr val="FBAE40"/>
          </p15:clr>
        </p15:guide>
        <p15:guide id="4" orient="horz" pos="1184">
          <p15:clr>
            <a:srgbClr val="FBAE40"/>
          </p15:clr>
        </p15:guide>
        <p15:guide id="6" pos="4928" userDrawn="1">
          <p15:clr>
            <a:srgbClr val="FBAE40"/>
          </p15:clr>
        </p15:guide>
        <p15:guide id="9" pos="52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1992768"/>
            <a:ext cx="9321800" cy="2837315"/>
          </a:xfrm>
        </p:spPr>
        <p:txBody>
          <a:bodyPr lIns="0" tIns="0" rIns="0" bIns="0" anchor="b">
            <a:spAutoFit/>
          </a:bodyPr>
          <a:lstStyle>
            <a:lvl1pPr marL="0" indent="0" fontAlgn="base">
              <a:lnSpc>
                <a:spcPct val="85000"/>
              </a:lnSpc>
              <a:spcBef>
                <a:spcPts val="0"/>
              </a:spcBef>
              <a:spcAft>
                <a:spcPts val="0"/>
              </a:spcAft>
              <a:buFont typeface="Arial" panose="020B0604020202020204" pitchFamily="34" charset="0"/>
              <a:buChar char="​"/>
              <a:defRPr sz="7200" b="1">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dirty="0"/>
              <a:t>Type your Title in no more than three lines</a:t>
            </a:r>
          </a:p>
        </p:txBody>
      </p:sp>
      <p:sp>
        <p:nvSpPr>
          <p:cNvPr id="3" name="Subtitle"/>
          <p:cNvSpPr>
            <a:spLocks noGrp="1"/>
          </p:cNvSpPr>
          <p:nvPr>
            <p:ph type="body" sz="quarter" idx="11" hasCustomPrompt="1"/>
          </p:nvPr>
        </p:nvSpPr>
        <p:spPr>
          <a:xfrm>
            <a:off x="457200" y="4830084"/>
            <a:ext cx="9321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dirty="0"/>
              <a:t>Type your subtitle here</a:t>
            </a:r>
          </a:p>
        </p:txBody>
      </p:sp>
      <p:sp>
        <p:nvSpPr>
          <p:cNvPr id="4" name="Presenter"/>
          <p:cNvSpPr>
            <a:spLocks noGrp="1"/>
          </p:cNvSpPr>
          <p:nvPr>
            <p:ph type="body" sz="quarter" idx="13" hasCustomPrompt="1"/>
          </p:nvPr>
        </p:nvSpPr>
        <p:spPr>
          <a:xfrm>
            <a:off x="457200" y="5404351"/>
            <a:ext cx="9321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dirty="0"/>
              <a:t>Date</a:t>
            </a:r>
            <a:br>
              <a:rPr dirty="0"/>
            </a:br>
            <a:br>
              <a:rPr dirty="0"/>
            </a:br>
            <a:r>
              <a:rPr dirty="0"/>
              <a:t>Presenter, Location (optional) | Presenter 2, Location 2 (optional) | etc.</a:t>
            </a:r>
          </a:p>
        </p:txBody>
      </p:sp>
      <p:sp>
        <p:nvSpPr>
          <p:cNvPr id="9" name="Endorsement">
            <a:extLst>
              <a:ext uri="{FF2B5EF4-FFF2-40B4-BE49-F238E27FC236}">
                <a16:creationId xmlns:a16="http://schemas.microsoft.com/office/drawing/2014/main" id="{A6911E22-FDAE-4ABF-96C7-55697F75705D}"/>
              </a:ext>
            </a:extLst>
          </p:cNvPr>
          <p:cNvSpPr txBox="1"/>
          <p:nvPr userDrawn="1"/>
        </p:nvSpPr>
        <p:spPr>
          <a:xfrm>
            <a:off x="457200" y="6279282"/>
            <a:ext cx="2476500" cy="153888"/>
          </a:xfrm>
          <a:prstGeom prst="rect">
            <a:avLst/>
          </a:prstGeom>
          <a:noFill/>
        </p:spPr>
        <p:txBody>
          <a:bodyPr wrap="square" lIns="0" tIns="0" rIns="0" bIns="0">
            <a:spAutoFit/>
          </a:bodyPr>
          <a:lstStyle/>
          <a:p>
            <a:r>
              <a:rPr lang="en-US" sz="1000" dirty="0"/>
              <a:t>A business of Marsh McLennan</a:t>
            </a:r>
          </a:p>
        </p:txBody>
      </p:sp>
      <p:sp>
        <p:nvSpPr>
          <p:cNvPr id="23" name="Client Logo"/>
          <p:cNvSpPr>
            <a:spLocks noGrp="1"/>
          </p:cNvSpPr>
          <p:nvPr>
            <p:ph type="pic" sz="quarter" idx="12" hasCustomPrompt="1"/>
          </p:nvPr>
        </p:nvSpPr>
        <p:spPr bwMode="gray">
          <a:xfrm>
            <a:off x="8280399" y="393192"/>
            <a:ext cx="3454400" cy="548640"/>
          </a:xfrm>
          <a:ln>
            <a:noFill/>
          </a:ln>
        </p:spPr>
        <p:txBody>
          <a:bodyPr lIns="0" tIns="0" rIns="0" bIns="0" anchor="ctr" anchorCtr="0"/>
          <a:lstStyle>
            <a:lvl1pPr marL="0" indent="0" algn="ctr" fontAlgn="base">
              <a:lnSpc>
                <a:spcPct val="100000"/>
              </a:lnSpc>
              <a:spcBef>
                <a:spcPts val="0"/>
              </a:spcBef>
              <a:spcAft>
                <a:spcPct val="0"/>
              </a:spcAft>
              <a:buNone/>
              <a:defRPr sz="1000">
                <a:solidFill>
                  <a:schemeClr val="tx1"/>
                </a:solidFill>
              </a:defRPr>
            </a:lvl1pPr>
          </a:lstStyle>
          <a:p>
            <a:r>
              <a:rPr dirty="0"/>
              <a:t>CLIENT LOGO PLACEHOLDER</a:t>
            </a:r>
            <a:br>
              <a:rPr dirty="0"/>
            </a:br>
            <a:r>
              <a:rPr dirty="0"/>
              <a:t>Delete box if </a:t>
            </a:r>
            <a:r>
              <a:rPr lang="en-US" dirty="0"/>
              <a:t>not</a:t>
            </a:r>
            <a:r>
              <a:rPr dirty="0"/>
              <a:t> used</a:t>
            </a:r>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sz="1000" b="1" cap="all">
              <a:solidFill>
                <a:schemeClr val="tx1"/>
              </a:solidFill>
            </a:endParaRPr>
          </a:p>
        </p:txBody>
      </p:sp>
      <p:pic>
        <p:nvPicPr>
          <p:cNvPr id="8" name="DTP_CompanyLogo_inv_112">
            <a:extLst>
              <a:ext uri="{FF2B5EF4-FFF2-40B4-BE49-F238E27FC236}">
                <a16:creationId xmlns:a16="http://schemas.microsoft.com/office/drawing/2014/main" id="{C2C97DAC-4105-4B4E-B90F-4BC0804D1B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393187"/>
            <a:ext cx="3029712" cy="62941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457199" y="4426803"/>
            <a:ext cx="8348472" cy="1354217"/>
          </a:xfrm>
          <a:noFill/>
          <a:ln>
            <a:noFill/>
          </a:ln>
          <a:effectLst/>
        </p:spPr>
        <p:txBody>
          <a:bodyPr vert="horz" wrap="square" lIns="0" tIns="0" rIns="0" bIns="0" numCol="1" anchor="t" anchorCtr="0" compatLnSpc="1">
            <a:prstTxWarp prst="textNoShape">
              <a:avLst/>
            </a:prstTxWarp>
            <a:spAutoFit/>
          </a:bodyPr>
          <a:lstStyle>
            <a:lvl1pPr marL="0" indent="0" algn="l" fontAlgn="base">
              <a:lnSpc>
                <a:spcPct val="85000"/>
              </a:lnSpc>
              <a:spcBef>
                <a:spcPts val="0"/>
              </a:spcBef>
              <a:spcAft>
                <a:spcPts val="0"/>
              </a:spcAft>
              <a:buFont typeface="Arial" panose="020B0604020202020204" pitchFamily="34" charset="0"/>
              <a:buChar char="​"/>
              <a:defRPr sz="4000" b="1">
                <a:solidFill>
                  <a:schemeClr val="bg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bg1"/>
                </a:solidFill>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rPr dirty="0"/>
              <a:t>Add section title,</a:t>
            </a:r>
            <a:br>
              <a:rPr dirty="0"/>
            </a:br>
            <a:r>
              <a:rPr dirty="0"/>
              <a:t>press TAB to format as subtitle</a:t>
            </a:r>
          </a:p>
          <a:p>
            <a:pPr lvl="1"/>
            <a:r>
              <a:rPr dirty="0"/>
              <a:t>Section subtitle</a:t>
            </a:r>
          </a:p>
        </p:txBody>
      </p:sp>
      <p:sp>
        <p:nvSpPr>
          <p:cNvPr id="3" name="SectionNumber"/>
          <p:cNvSpPr>
            <a:spLocks noGrp="1"/>
          </p:cNvSpPr>
          <p:nvPr>
            <p:ph type="body" sz="quarter" idx="12" hasCustomPrompt="1"/>
          </p:nvPr>
        </p:nvSpPr>
        <p:spPr>
          <a:xfrm>
            <a:off x="457200" y="2274838"/>
            <a:ext cx="8348472" cy="2308324"/>
          </a:xfrm>
        </p:spPr>
        <p:txBody>
          <a:bodyPr wrap="square"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15000" b="1">
                <a:solidFill>
                  <a:schemeClr val="bg1"/>
                </a:solidFill>
                <a:latin typeface="+mj-lt"/>
                <a:ea typeface="+mj-ea"/>
                <a:cs typeface="+mj-cs"/>
              </a:defRPr>
            </a:lvl1pPr>
            <a:lvl2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2pPr>
            <a:lvl3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3pPr>
            <a:lvl4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4pPr>
            <a:lvl5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5pPr>
            <a:lvl6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6pPr>
            <a:lvl7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7pPr>
            <a:lvl8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8pPr>
            <a:lvl9pPr marL="0" indent="0" algn="l" fontAlgn="base">
              <a:lnSpc>
                <a:spcPct val="100000"/>
              </a:lnSpc>
              <a:spcBef>
                <a:spcPts val="0"/>
              </a:spcBef>
              <a:spcAft>
                <a:spcPts val="0"/>
              </a:spcAft>
              <a:buFont typeface="Arial" panose="020B0604020202020204" pitchFamily="34" charset="0"/>
              <a:buChar char="​"/>
              <a:defRPr sz="15000" b="1">
                <a:solidFill>
                  <a:schemeClr val="tx1"/>
                </a:solidFill>
                <a:latin typeface="+mj-lt"/>
                <a:ea typeface="+mj-ea"/>
                <a:cs typeface="+mj-cs"/>
              </a:defRPr>
            </a:lvl9pPr>
          </a:lstStyle>
          <a:p>
            <a:pPr lvl="0"/>
            <a:r>
              <a:rPr dirty="0"/>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457200" y="1399032"/>
            <a:ext cx="54102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6324600" y="1399032"/>
            <a:ext cx="5410199"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userDrawn="1">
          <p15:clr>
            <a:srgbClr val="FBAE40"/>
          </p15:clr>
        </p15:guide>
        <p15:guide id="2" pos="3696" userDrawn="1">
          <p15:clr>
            <a:srgbClr val="FBAE40"/>
          </p15:clr>
        </p15:guide>
        <p15:guide id="5" pos="39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1010"/>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6C495D4-CEBA-4961-98F3-2ACC68F8DA46}"/>
              </a:ext>
            </a:extLst>
          </p:cNvPr>
          <p:cNvGraphicFramePr>
            <a:graphicFrameLocks noChangeAspect="1"/>
          </p:cNvGraphicFramePr>
          <p:nvPr userDrawn="1">
            <p:custDataLst>
              <p:tags r:id="rId30"/>
            </p:custDataLst>
            <p:extLst>
              <p:ext uri="{D42A27DB-BD31-4B8C-83A1-F6EECF244321}">
                <p14:modId xmlns:p14="http://schemas.microsoft.com/office/powerpoint/2010/main" val="724852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4"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457200" y="384048"/>
            <a:ext cx="11277600" cy="758952"/>
          </a:xfrm>
          <a:prstGeom prst="rect">
            <a:avLst/>
          </a:prstGeom>
        </p:spPr>
        <p:txBody>
          <a:bodyPr vert="horz" lIns="0" tIns="0" rIns="0" bIns="0" rtlCol="0" anchorCtr="0">
            <a:noAutofit/>
          </a:bodyPr>
          <a:lstStyle/>
          <a:p>
            <a:r>
              <a:rPr lang="en-GB" dirty="0"/>
              <a:t>Click to edit Master title style</a:t>
            </a:r>
          </a:p>
        </p:txBody>
      </p:sp>
      <p:sp>
        <p:nvSpPr>
          <p:cNvPr id="3" name="BodyText"/>
          <p:cNvSpPr>
            <a:spLocks noGrp="1"/>
          </p:cNvSpPr>
          <p:nvPr>
            <p:ph type="body" idx="1"/>
          </p:nvPr>
        </p:nvSpPr>
        <p:spPr>
          <a:xfrm>
            <a:off x="457200" y="1399032"/>
            <a:ext cx="11277600" cy="500176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hidden="1"/>
          <p:cNvSpPr>
            <a:spLocks noGrp="1"/>
          </p:cNvSpPr>
          <p:nvPr>
            <p:ph type="dt" sz="half" idx="2"/>
          </p:nvPr>
        </p:nvSpPr>
        <p:spPr>
          <a:xfrm>
            <a:off x="580573" y="6864350"/>
            <a:ext cx="399143"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GB" smtClean="0"/>
              <a:pPr/>
              <a:t>23/03/2022</a:t>
            </a:fld>
            <a:endParaRPr lang="en-GB" dirty="0"/>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endParaRPr lang="en-GB" dirty="0"/>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9" r:id="rId5"/>
    <p:sldLayoutId id="2147483689" r:id="rId6"/>
    <p:sldLayoutId id="2147483683" r:id="rId7"/>
    <p:sldLayoutId id="2147483651" r:id="rId8"/>
    <p:sldLayoutId id="2147483652" r:id="rId9"/>
    <p:sldLayoutId id="2147483660" r:id="rId10"/>
    <p:sldLayoutId id="2147483653" r:id="rId11"/>
    <p:sldLayoutId id="2147483658" r:id="rId12"/>
    <p:sldLayoutId id="2147483667" r:id="rId13"/>
    <p:sldLayoutId id="2147483668" r:id="rId14"/>
    <p:sldLayoutId id="2147483665" r:id="rId15"/>
    <p:sldLayoutId id="2147483666" r:id="rId16"/>
    <p:sldLayoutId id="2147483664" r:id="rId17"/>
    <p:sldLayoutId id="2147483686" r:id="rId18"/>
    <p:sldLayoutId id="2147483687" r:id="rId19"/>
    <p:sldLayoutId id="2147483661" r:id="rId20"/>
    <p:sldLayoutId id="2147483672" r:id="rId21"/>
    <p:sldLayoutId id="2147483682" r:id="rId22"/>
    <p:sldLayoutId id="2147483670" r:id="rId23"/>
    <p:sldLayoutId id="2147483674" r:id="rId24"/>
    <p:sldLayoutId id="2147483675" r:id="rId25"/>
    <p:sldLayoutId id="2147483655" r:id="rId26"/>
    <p:sldLayoutId id="2147483656" r:id="rId27"/>
  </p:sldLayoutIdLst>
  <p:txStyles>
    <p:titleStyle>
      <a:lvl1pPr algn="l" defTabSz="914370" rtl="0" eaLnBrk="1" latinLnBrk="0" hangingPunct="1">
        <a:lnSpc>
          <a:spcPct val="90000"/>
        </a:lnSpc>
        <a:spcBef>
          <a:spcPct val="0"/>
        </a:spcBef>
        <a:buNone/>
        <a:defRPr sz="3000" b="1" kern="0" cap="all" baseline="0">
          <a:solidFill>
            <a:schemeClr val="bg1"/>
          </a:solidFill>
          <a:latin typeface="+mj-lt"/>
          <a:ea typeface="+mj-ea"/>
          <a:cs typeface="+mj-cs"/>
        </a:defRPr>
      </a:lvl1pPr>
    </p:titleStyle>
    <p:bodyStyle>
      <a:lvl1pPr marL="179994" indent="-179994" algn="l" defTabSz="914370" rtl="0" eaLnBrk="1" latinLnBrk="0" hangingPunct="1">
        <a:spcBef>
          <a:spcPts val="600"/>
        </a:spcBef>
        <a:buFont typeface="Arial" panose="020B0604020202020204" pitchFamily="34" charset="0"/>
        <a:buChar char="•"/>
        <a:defRPr sz="1400" kern="0">
          <a:solidFill>
            <a:schemeClr val="bg1"/>
          </a:solidFill>
          <a:latin typeface="+mn-lt"/>
          <a:ea typeface="+mn-ea"/>
          <a:cs typeface="+mn-cs"/>
        </a:defRPr>
      </a:lvl1pPr>
      <a:lvl2pPr marL="359988" indent="-179994" algn="l" defTabSz="914370" rtl="0" eaLnBrk="1" latinLnBrk="0" hangingPunct="1">
        <a:spcBef>
          <a:spcPts val="300"/>
        </a:spcBef>
        <a:buFont typeface="Arial" panose="020B0604020202020204" pitchFamily="34" charset="0"/>
        <a:buChar char="–"/>
        <a:defRPr sz="1400" kern="0">
          <a:solidFill>
            <a:schemeClr val="bg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bg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bg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bg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370" rtl="0" eaLnBrk="1" latinLnBrk="0" hangingPunct="1">
        <a:defRPr sz="1200" kern="0">
          <a:solidFill>
            <a:schemeClr val="tx1"/>
          </a:solidFill>
          <a:latin typeface="+mn-lt"/>
          <a:ea typeface="+mn-ea"/>
          <a:cs typeface="+mn-cs"/>
        </a:defRPr>
      </a:lvl1pPr>
      <a:lvl2pPr marL="179994" algn="l" defTabSz="914370" rtl="0" eaLnBrk="1" latinLnBrk="0" hangingPunct="1">
        <a:defRPr sz="1200" kern="0">
          <a:solidFill>
            <a:schemeClr val="tx1"/>
          </a:solidFill>
          <a:latin typeface="+mn-lt"/>
          <a:ea typeface="+mn-ea"/>
          <a:cs typeface="+mn-cs"/>
        </a:defRPr>
      </a:lvl2pPr>
      <a:lvl3pPr marL="359988" algn="l" defTabSz="914370" rtl="0" eaLnBrk="1" latinLnBrk="0" hangingPunct="1">
        <a:defRPr sz="1200" kern="0">
          <a:solidFill>
            <a:schemeClr val="tx1"/>
          </a:solidFill>
          <a:latin typeface="+mn-lt"/>
          <a:ea typeface="+mn-ea"/>
          <a:cs typeface="+mn-cs"/>
        </a:defRPr>
      </a:lvl3pPr>
      <a:lvl4pPr marL="539982" algn="l" defTabSz="914370" rtl="0" eaLnBrk="1" latinLnBrk="0" hangingPunct="1">
        <a:defRPr sz="1200" kern="0">
          <a:solidFill>
            <a:schemeClr val="tx1"/>
          </a:solidFill>
          <a:latin typeface="+mn-lt"/>
          <a:ea typeface="+mn-ea"/>
          <a:cs typeface="+mn-cs"/>
        </a:defRPr>
      </a:lvl4pPr>
      <a:lvl5pPr marL="719977" algn="l" defTabSz="914370" rtl="0" eaLnBrk="1" latinLnBrk="0" hangingPunct="1">
        <a:defRPr sz="1200" kern="0">
          <a:solidFill>
            <a:schemeClr val="tx1"/>
          </a:solidFill>
          <a:latin typeface="+mn-lt"/>
          <a:ea typeface="+mn-ea"/>
          <a:cs typeface="+mn-cs"/>
        </a:defRPr>
      </a:lvl5pPr>
      <a:lvl6pPr marL="899971" algn="l" defTabSz="914370" rtl="0" eaLnBrk="1" latinLnBrk="0" hangingPunct="1">
        <a:defRPr sz="1200" kern="0">
          <a:solidFill>
            <a:schemeClr val="tx1"/>
          </a:solidFill>
          <a:latin typeface="+mn-lt"/>
          <a:ea typeface="+mn-ea"/>
          <a:cs typeface="+mn-cs"/>
        </a:defRPr>
      </a:lvl6pPr>
      <a:lvl7pPr marL="1079965" algn="l" defTabSz="914370" rtl="0" eaLnBrk="1" latinLnBrk="0" hangingPunct="1">
        <a:defRPr sz="1200" kern="0">
          <a:solidFill>
            <a:schemeClr val="tx1"/>
          </a:solidFill>
          <a:latin typeface="+mn-lt"/>
          <a:ea typeface="+mn-ea"/>
          <a:cs typeface="+mn-cs"/>
        </a:defRPr>
      </a:lvl7pPr>
      <a:lvl8pPr marL="1259959" algn="l" defTabSz="914370" rtl="0" eaLnBrk="1" latinLnBrk="0" hangingPunct="1">
        <a:defRPr sz="1200" kern="0">
          <a:solidFill>
            <a:schemeClr val="tx1"/>
          </a:solidFill>
          <a:latin typeface="+mn-lt"/>
          <a:ea typeface="+mn-ea"/>
          <a:cs typeface="+mn-cs"/>
        </a:defRPr>
      </a:lvl8pPr>
      <a:lvl9pPr marL="1439953" algn="l" defTabSz="91437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pos="288" userDrawn="1">
          <p15:clr>
            <a:srgbClr val="F26B43"/>
          </p15:clr>
        </p15:guide>
        <p15:guide id="4" pos="7392" userDrawn="1">
          <p15:clr>
            <a:srgbClr val="F26B43"/>
          </p15:clr>
        </p15:guide>
        <p15:guide id="6"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slideLayout" Target="../slideLayouts/slideLayout3.xml"/><Relationship Id="rId7" Type="http://schemas.openxmlformats.org/officeDocument/2006/relationships/image" Target="../media/image38.svg"/><Relationship Id="rId12" Type="http://schemas.openxmlformats.org/officeDocument/2006/relationships/image" Target="../media/image33.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7.png"/><Relationship Id="rId11" Type="http://schemas.openxmlformats.org/officeDocument/2006/relationships/image" Target="../media/image32.svg"/><Relationship Id="rId5" Type="http://schemas.openxmlformats.org/officeDocument/2006/relationships/image" Target="../media/image1.emf"/><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oleObject" Target="../embeddings/oleObject15.bin"/><Relationship Id="rId9" Type="http://schemas.openxmlformats.org/officeDocument/2006/relationships/image" Target="../media/image30.sv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3.xml"/><Relationship Id="rId7" Type="http://schemas.openxmlformats.org/officeDocument/2006/relationships/image" Target="../media/image40.sv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9.png"/><Relationship Id="rId5" Type="http://schemas.openxmlformats.org/officeDocument/2006/relationships/image" Target="../media/image2.emf"/><Relationship Id="rId4" Type="http://schemas.openxmlformats.org/officeDocument/2006/relationships/oleObject" Target="../embeddings/oleObject17.bin"/><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43.jpeg"/><Relationship Id="rId5" Type="http://schemas.openxmlformats.org/officeDocument/2006/relationships/image" Target="../media/image2.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2.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1.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44.emf"/><Relationship Id="rId5" Type="http://schemas.openxmlformats.org/officeDocument/2006/relationships/oleObject" Target="../embeddings/oleObject21.bin"/><Relationship Id="rId4"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49.svg"/><Relationship Id="rId3" Type="http://schemas.openxmlformats.org/officeDocument/2006/relationships/slideLayout" Target="../slideLayouts/slideLayout3.xml"/><Relationship Id="rId7" Type="http://schemas.openxmlformats.org/officeDocument/2006/relationships/image" Target="../media/image7.png"/><Relationship Id="rId12" Type="http://schemas.openxmlformats.org/officeDocument/2006/relationships/image" Target="../media/image48.pn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45.png"/><Relationship Id="rId11" Type="http://schemas.openxmlformats.org/officeDocument/2006/relationships/image" Target="../media/image47.png"/><Relationship Id="rId5" Type="http://schemas.openxmlformats.org/officeDocument/2006/relationships/image" Target="../media/image2.emf"/><Relationship Id="rId10" Type="http://schemas.openxmlformats.org/officeDocument/2006/relationships/image" Target="../media/image46.png"/><Relationship Id="rId4" Type="http://schemas.openxmlformats.org/officeDocument/2006/relationships/oleObject" Target="../embeddings/oleObject24.bin"/><Relationship Id="rId9" Type="http://schemas.openxmlformats.org/officeDocument/2006/relationships/hyperlink" Target="https://www.youtube.com/watch?v=uPZYSBBpRw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2.emf"/><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microsoft.com/office/2007/relationships/hdphoto" Target="../media/hdphoto2.wdp"/><Relationship Id="rId26" Type="http://schemas.openxmlformats.org/officeDocument/2006/relationships/image" Target="../media/image27.png"/><Relationship Id="rId3" Type="http://schemas.openxmlformats.org/officeDocument/2006/relationships/slideLayout" Target="../slideLayouts/slideLayout3.xml"/><Relationship Id="rId21" Type="http://schemas.openxmlformats.org/officeDocument/2006/relationships/image" Target="../media/image23.png"/><Relationship Id="rId7" Type="http://schemas.microsoft.com/office/2007/relationships/hdphoto" Target="../media/hdphoto1.wdp"/><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6.png"/><Relationship Id="rId2" Type="http://schemas.openxmlformats.org/officeDocument/2006/relationships/tags" Target="../tags/tag9.xml"/><Relationship Id="rId16" Type="http://schemas.openxmlformats.org/officeDocument/2006/relationships/image" Target="../media/image20.png"/><Relationship Id="rId20" Type="http://schemas.microsoft.com/office/2007/relationships/hdphoto" Target="../media/hdphoto3.wdp"/><Relationship Id="rId1" Type="http://schemas.openxmlformats.org/officeDocument/2006/relationships/vmlDrawing" Target="../drawings/vmlDrawing8.vml"/><Relationship Id="rId6" Type="http://schemas.openxmlformats.org/officeDocument/2006/relationships/image" Target="../media/image11.png"/><Relationship Id="rId11" Type="http://schemas.openxmlformats.org/officeDocument/2006/relationships/image" Target="../media/image15.png"/><Relationship Id="rId24" Type="http://schemas.microsoft.com/office/2007/relationships/hdphoto" Target="../media/hdphoto4.wdp"/><Relationship Id="rId5" Type="http://schemas.openxmlformats.org/officeDocument/2006/relationships/image" Target="../media/image2.emf"/><Relationship Id="rId15" Type="http://schemas.openxmlformats.org/officeDocument/2006/relationships/image" Target="../media/image19.png"/><Relationship Id="rId23" Type="http://schemas.openxmlformats.org/officeDocument/2006/relationships/image" Target="../media/image25.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oleObject" Target="../embeddings/oleObject8.bin"/><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3.xml"/><Relationship Id="rId7" Type="http://schemas.openxmlformats.org/officeDocument/2006/relationships/image" Target="../media/image7.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8.png"/><Relationship Id="rId5" Type="http://schemas.openxmlformats.org/officeDocument/2006/relationships/image" Target="../media/image2.emf"/><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0.sv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3.xml"/><Relationship Id="rId7" Type="http://schemas.openxmlformats.org/officeDocument/2006/relationships/image" Target="../media/image30.sv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1.bin"/><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3.xml"/><Relationship Id="rId7" Type="http://schemas.openxmlformats.org/officeDocument/2006/relationships/image" Target="../media/image32.sv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12.bin"/><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3.xml"/><Relationship Id="rId7" Type="http://schemas.openxmlformats.org/officeDocument/2006/relationships/image" Target="../media/image34.sv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3.png"/><Relationship Id="rId5" Type="http://schemas.openxmlformats.org/officeDocument/2006/relationships/image" Target="../media/image1.emf"/><Relationship Id="rId4" Type="http://schemas.openxmlformats.org/officeDocument/2006/relationships/oleObject" Target="../embeddings/oleObject13.bin"/><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3.xml"/><Relationship Id="rId7" Type="http://schemas.openxmlformats.org/officeDocument/2006/relationships/image" Target="../media/image36.sv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14.bin"/><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0216CE8-25BA-4B28-9A49-31AAFFF970C6}"/>
              </a:ext>
            </a:extLst>
          </p:cNvPr>
          <p:cNvGraphicFramePr>
            <a:graphicFrameLocks noChangeAspect="1"/>
          </p:cNvGraphicFramePr>
          <p:nvPr>
            <p:custDataLst>
              <p:tags r:id="rId2"/>
            </p:custDataLst>
            <p:extLst>
              <p:ext uri="{D42A27DB-BD31-4B8C-83A1-F6EECF244321}">
                <p14:modId xmlns:p14="http://schemas.microsoft.com/office/powerpoint/2010/main" val="889497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62"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B0216CE8-25BA-4B28-9A49-31AAFFF970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9B6AA177-A98A-41BE-948D-DE73291396B6}"/>
              </a:ext>
            </a:extLst>
          </p:cNvPr>
          <p:cNvSpPr>
            <a:spLocks noGrp="1"/>
          </p:cNvSpPr>
          <p:nvPr>
            <p:ph type="body" sz="quarter" idx="13"/>
          </p:nvPr>
        </p:nvSpPr>
        <p:spPr>
          <a:xfrm>
            <a:off x="457200" y="5716068"/>
            <a:ext cx="9321800" cy="215444"/>
          </a:xfrm>
        </p:spPr>
        <p:txBody>
          <a:bodyPr/>
          <a:lstStyle/>
          <a:p>
            <a:r>
              <a:rPr lang="it-IT" dirty="0"/>
              <a:t>Principal, Oliver Wyman Digital</a:t>
            </a:r>
            <a:endParaRPr lang="en-GB" dirty="0"/>
          </a:p>
        </p:txBody>
      </p:sp>
      <p:pic>
        <p:nvPicPr>
          <p:cNvPr id="8" name="DTP_CompanyLogo_112">
            <a:extLst>
              <a:ext uri="{FF2B5EF4-FFF2-40B4-BE49-F238E27FC236}">
                <a16:creationId xmlns:a16="http://schemas.microsoft.com/office/drawing/2014/main" id="{57383F13-B196-437B-8766-37D54B2E08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7200" y="393186"/>
            <a:ext cx="3029712" cy="629412"/>
          </a:xfrm>
          <a:prstGeom prst="rect">
            <a:avLst/>
          </a:prstGeom>
        </p:spPr>
      </p:pic>
      <p:sp>
        <p:nvSpPr>
          <p:cNvPr id="3" name="Rectangle 2">
            <a:extLst>
              <a:ext uri="{FF2B5EF4-FFF2-40B4-BE49-F238E27FC236}">
                <a16:creationId xmlns:a16="http://schemas.microsoft.com/office/drawing/2014/main" id="{45A37AE9-409A-4590-A2A0-03C2C425FED9}"/>
              </a:ext>
            </a:extLst>
          </p:cNvPr>
          <p:cNvSpPr/>
          <p:nvPr/>
        </p:nvSpPr>
        <p:spPr>
          <a:xfrm>
            <a:off x="885371" y="2264229"/>
            <a:ext cx="3338286" cy="1886857"/>
          </a:xfrm>
          <a:prstGeom prst="rect">
            <a:avLst/>
          </a:prstGeom>
          <a:solidFill>
            <a:schemeClr val="tx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2" name="Text Placeholder 1">
            <a:extLst>
              <a:ext uri="{FF2B5EF4-FFF2-40B4-BE49-F238E27FC236}">
                <a16:creationId xmlns:a16="http://schemas.microsoft.com/office/drawing/2014/main" id="{F81292F4-80CE-446B-B6C5-4A87A7FB35BF}"/>
              </a:ext>
            </a:extLst>
          </p:cNvPr>
          <p:cNvSpPr>
            <a:spLocks noGrp="1"/>
          </p:cNvSpPr>
          <p:nvPr>
            <p:ph type="body" sz="quarter" idx="10"/>
          </p:nvPr>
        </p:nvSpPr>
        <p:spPr>
          <a:xfrm>
            <a:off x="438150" y="2069793"/>
            <a:ext cx="7839075" cy="2983317"/>
          </a:xfrm>
        </p:spPr>
        <p:txBody>
          <a:bodyPr/>
          <a:lstStyle/>
          <a:p>
            <a:pPr>
              <a:lnSpc>
                <a:spcPct val="80000"/>
              </a:lnSpc>
            </a:pPr>
            <a:r>
              <a:rPr lang="en-GB" sz="7800" dirty="0">
                <a:solidFill>
                  <a:srgbClr val="00B0F0"/>
                </a:solidFill>
              </a:rPr>
              <a:t>is it time to remediate </a:t>
            </a:r>
          </a:p>
          <a:p>
            <a:pPr>
              <a:lnSpc>
                <a:spcPct val="80000"/>
              </a:lnSpc>
            </a:pPr>
            <a:r>
              <a:rPr lang="en-GB" sz="7800" dirty="0">
                <a:solidFill>
                  <a:srgbClr val="00B0F0"/>
                </a:solidFill>
              </a:rPr>
              <a:t>Cloud? </a:t>
            </a:r>
          </a:p>
        </p:txBody>
      </p:sp>
      <p:sp>
        <p:nvSpPr>
          <p:cNvPr id="10" name="Text Placeholder 4">
            <a:extLst>
              <a:ext uri="{FF2B5EF4-FFF2-40B4-BE49-F238E27FC236}">
                <a16:creationId xmlns:a16="http://schemas.microsoft.com/office/drawing/2014/main" id="{12ACC831-854B-41EA-9218-E344F09BA72D}"/>
              </a:ext>
            </a:extLst>
          </p:cNvPr>
          <p:cNvSpPr txBox="1">
            <a:spLocks/>
          </p:cNvSpPr>
          <p:nvPr/>
        </p:nvSpPr>
        <p:spPr>
          <a:xfrm>
            <a:off x="457200" y="5095004"/>
            <a:ext cx="3409950" cy="307777"/>
          </a:xfrm>
          <a:prstGeom prst="rect">
            <a:avLst/>
          </a:prstGeom>
        </p:spPr>
        <p:txBody>
          <a:bodyPr vert="horz" wrap="square" lIns="0" tIns="0" rIns="0" bIns="0" rtlCol="0" anchor="b">
            <a:spAutoFit/>
          </a:bodyPr>
          <a:lstStyle>
            <a:lvl1pPr marL="0" indent="0" algn="l" defTabSz="914370" rtl="0" eaLnBrk="1" fontAlgn="base" latinLnBrk="0" hangingPunct="1">
              <a:spcBef>
                <a:spcPts val="0"/>
              </a:spcBef>
              <a:spcAft>
                <a:spcPts val="0"/>
              </a:spcAft>
              <a:buFont typeface="Arial" panose="020B0604020202020204" pitchFamily="34" charset="0"/>
              <a:buChar char="​"/>
              <a:defRPr sz="1400" kern="0">
                <a:solidFill>
                  <a:schemeClr val="bg1"/>
                </a:solidFill>
                <a:latin typeface="+mn-lt"/>
                <a:ea typeface="+mn-ea"/>
                <a:cs typeface="+mn-cs"/>
              </a:defRPr>
            </a:lvl1pPr>
            <a:lvl2pPr marL="0" indent="0" algn="l" defTabSz="914370" rtl="0" eaLnBrk="1" fontAlgn="base" latinLnBrk="0" hangingPunct="1">
              <a:spcBef>
                <a:spcPts val="0"/>
              </a:spcBef>
              <a:spcAft>
                <a:spcPts val="0"/>
              </a:spcAft>
              <a:buFont typeface="Arial" panose="020B0604020202020204" pitchFamily="34" charset="0"/>
              <a:buChar char="​"/>
              <a:defRPr sz="1400" kern="0">
                <a:solidFill>
                  <a:schemeClr val="tx1"/>
                </a:solidFill>
                <a:latin typeface="+mn-lt"/>
                <a:ea typeface="+mn-ea"/>
                <a:cs typeface="+mn-cs"/>
              </a:defRPr>
            </a:lvl2pPr>
            <a:lvl3pPr marL="0" indent="0" algn="l" defTabSz="914370" rtl="0" eaLnBrk="1" latinLnBrk="0" hangingPunct="1">
              <a:spcBef>
                <a:spcPts val="0"/>
              </a:spcBef>
              <a:spcAft>
                <a:spcPts val="0"/>
              </a:spcAft>
              <a:buFont typeface="Arial" panose="020B0604020202020204" pitchFamily="34" charset="0"/>
              <a:buChar char="​"/>
              <a:defRPr sz="1400" kern="0">
                <a:solidFill>
                  <a:schemeClr val="tx1"/>
                </a:solidFill>
                <a:latin typeface="+mn-lt"/>
                <a:ea typeface="+mn-ea"/>
                <a:cs typeface="+mn-cs"/>
              </a:defRPr>
            </a:lvl3pPr>
            <a:lvl4pPr marL="0" indent="0" algn="l" defTabSz="914370" rtl="0" eaLnBrk="1" latinLnBrk="0" hangingPunct="1">
              <a:spcBef>
                <a:spcPts val="0"/>
              </a:spcBef>
              <a:spcAft>
                <a:spcPts val="0"/>
              </a:spcAft>
              <a:buFont typeface="Arial" panose="020B0604020202020204" pitchFamily="34" charset="0"/>
              <a:buChar char="​"/>
              <a:defRPr sz="1400" kern="0">
                <a:solidFill>
                  <a:schemeClr val="tx1"/>
                </a:solidFill>
                <a:latin typeface="+mn-lt"/>
                <a:ea typeface="+mn-ea"/>
                <a:cs typeface="+mn-cs"/>
              </a:defRPr>
            </a:lvl4pPr>
            <a:lvl5pPr marL="0" indent="0" algn="l" defTabSz="914370" rtl="0" eaLnBrk="1" latinLnBrk="0" hangingPunct="1">
              <a:spcBef>
                <a:spcPts val="0"/>
              </a:spcBef>
              <a:spcAft>
                <a:spcPts val="0"/>
              </a:spcAft>
              <a:buFont typeface="Arial" panose="020B0604020202020204" pitchFamily="34" charset="0"/>
              <a:buChar char="​"/>
              <a:defRPr sz="1400" kern="0">
                <a:solidFill>
                  <a:schemeClr val="tx1"/>
                </a:solidFill>
                <a:latin typeface="+mn-lt"/>
                <a:ea typeface="+mn-ea"/>
                <a:cs typeface="+mn-cs"/>
              </a:defRPr>
            </a:lvl5pPr>
            <a:lvl6pPr marL="0" indent="0" algn="l" defTabSz="914370" rtl="0" eaLnBrk="1" latinLnBrk="0" hangingPunct="1">
              <a:spcBef>
                <a:spcPts val="0"/>
              </a:spcBef>
              <a:spcAft>
                <a:spcPts val="0"/>
              </a:spcAft>
              <a:buFont typeface="Arial" panose="020B0604020202020204" pitchFamily="34" charset="0"/>
              <a:buChar char="​"/>
              <a:defRPr sz="1400" kern="0">
                <a:solidFill>
                  <a:schemeClr val="tx1"/>
                </a:solidFill>
                <a:latin typeface="+mn-lt"/>
                <a:ea typeface="+mn-ea"/>
                <a:cs typeface="+mn-cs"/>
              </a:defRPr>
            </a:lvl6pPr>
            <a:lvl7pPr marL="0" indent="0" algn="l" defTabSz="914370" rtl="0" eaLnBrk="1" latinLnBrk="0" hangingPunct="1">
              <a:spcBef>
                <a:spcPts val="0"/>
              </a:spcBef>
              <a:spcAft>
                <a:spcPts val="0"/>
              </a:spcAft>
              <a:buFont typeface="Arial" panose="020B0604020202020204" pitchFamily="34" charset="0"/>
              <a:buChar char="​"/>
              <a:defRPr sz="1400" kern="0">
                <a:solidFill>
                  <a:schemeClr val="tx1"/>
                </a:solidFill>
                <a:latin typeface="+mn-lt"/>
                <a:ea typeface="+mn-ea"/>
                <a:cs typeface="+mn-cs"/>
              </a:defRPr>
            </a:lvl7pPr>
            <a:lvl8pPr marL="0" indent="0" algn="l" defTabSz="914370" rtl="0" eaLnBrk="1" latinLnBrk="0" hangingPunct="1">
              <a:spcBef>
                <a:spcPts val="0"/>
              </a:spcBef>
              <a:spcAft>
                <a:spcPts val="0"/>
              </a:spcAft>
              <a:buFont typeface="Arial" panose="020B0604020202020204" pitchFamily="34" charset="0"/>
              <a:buChar char="​"/>
              <a:defRPr sz="1400" kern="0">
                <a:solidFill>
                  <a:schemeClr val="tx1"/>
                </a:solidFill>
                <a:latin typeface="+mn-lt"/>
                <a:ea typeface="+mn-ea"/>
                <a:cs typeface="+mn-cs"/>
              </a:defRPr>
            </a:lvl8pPr>
            <a:lvl9pPr marL="0" indent="0" algn="l" defTabSz="914370" rtl="0" eaLnBrk="1" latinLnBrk="0" hangingPunct="1">
              <a:spcBef>
                <a:spcPts val="0"/>
              </a:spcBef>
              <a:spcAft>
                <a:spcPts val="0"/>
              </a:spcAft>
              <a:buFont typeface="Arial" panose="020B0604020202020204" pitchFamily="34" charset="0"/>
              <a:buChar char="​"/>
              <a:defRPr sz="1400" kern="0">
                <a:solidFill>
                  <a:schemeClr val="tx1"/>
                </a:solidFill>
                <a:latin typeface="+mn-lt"/>
                <a:ea typeface="+mn-ea"/>
                <a:cs typeface="+mn-cs"/>
              </a:defRPr>
            </a:lvl9pPr>
          </a:lstStyle>
          <a:p>
            <a:r>
              <a:rPr lang="it-IT" sz="2000" b="1" dirty="0"/>
              <a:t>Alina Timofeeva</a:t>
            </a:r>
          </a:p>
        </p:txBody>
      </p:sp>
    </p:spTree>
    <p:extLst>
      <p:ext uri="{BB962C8B-B14F-4D97-AF65-F5344CB8AC3E}">
        <p14:creationId xmlns:p14="http://schemas.microsoft.com/office/powerpoint/2010/main" val="190757066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7E4DAB-277D-4FB0-AE8F-9301341A188E}"/>
              </a:ext>
            </a:extLst>
          </p:cNvPr>
          <p:cNvGraphicFramePr>
            <a:graphicFrameLocks noChangeAspect="1"/>
          </p:cNvGraphicFramePr>
          <p:nvPr>
            <p:custDataLst>
              <p:tags r:id="rId2"/>
            </p:custDataLst>
            <p:extLst>
              <p:ext uri="{D42A27DB-BD31-4B8C-83A1-F6EECF244321}">
                <p14:modId xmlns:p14="http://schemas.microsoft.com/office/powerpoint/2010/main" val="1818921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60"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FF7E4DAB-277D-4FB0-AE8F-9301341A18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useBgFill="1">
        <p:nvSpPr>
          <p:cNvPr id="50" name="Rectangle 49">
            <a:extLst>
              <a:ext uri="{FF2B5EF4-FFF2-40B4-BE49-F238E27FC236}">
                <a16:creationId xmlns:a16="http://schemas.microsoft.com/office/drawing/2014/main" id="{0ECF5030-7E1C-4CC7-AD1F-9535844864CF}"/>
              </a:ext>
            </a:extLst>
          </p:cNvPr>
          <p:cNvSpPr/>
          <p:nvPr/>
        </p:nvSpPr>
        <p:spPr>
          <a:xfrm>
            <a:off x="0" y="-1"/>
            <a:ext cx="12192000" cy="1291971"/>
          </a:xfrm>
          <a:prstGeom prst="rect">
            <a:avLst/>
          </a:prstGeom>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grpSp>
        <p:nvGrpSpPr>
          <p:cNvPr id="7" name="Group 6">
            <a:extLst>
              <a:ext uri="{FF2B5EF4-FFF2-40B4-BE49-F238E27FC236}">
                <a16:creationId xmlns:a16="http://schemas.microsoft.com/office/drawing/2014/main" id="{2ED7CFD9-A63A-4AA4-BD7B-179D2F2AC72F}"/>
              </a:ext>
            </a:extLst>
          </p:cNvPr>
          <p:cNvGrpSpPr/>
          <p:nvPr/>
        </p:nvGrpSpPr>
        <p:grpSpPr>
          <a:xfrm>
            <a:off x="9729024" y="5065922"/>
            <a:ext cx="1288634" cy="1288634"/>
            <a:chOff x="464820" y="4594752"/>
            <a:chExt cx="3758400" cy="3758400"/>
          </a:xfrm>
        </p:grpSpPr>
        <p:sp>
          <p:nvSpPr>
            <p:cNvPr id="26" name="Oval 25">
              <a:extLst>
                <a:ext uri="{FF2B5EF4-FFF2-40B4-BE49-F238E27FC236}">
                  <a16:creationId xmlns:a16="http://schemas.microsoft.com/office/drawing/2014/main" id="{F64BC286-A145-49AA-8E8D-B288ACB2CC87}"/>
                </a:ext>
              </a:extLst>
            </p:cNvPr>
            <p:cNvSpPr/>
            <p:nvPr/>
          </p:nvSpPr>
          <p:spPr>
            <a:xfrm>
              <a:off x="464820" y="4594752"/>
              <a:ext cx="3758400" cy="3758400"/>
            </a:xfrm>
            <a:prstGeom prst="ellipse">
              <a:avLst/>
            </a:prstGeom>
            <a:solidFill>
              <a:schemeClr val="accent6"/>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13" name="ico-ecology">
              <a:extLst>
                <a:ext uri="{FF2B5EF4-FFF2-40B4-BE49-F238E27FC236}">
                  <a16:creationId xmlns:a16="http://schemas.microsoft.com/office/drawing/2014/main" id="{6FD241ED-DABA-4724-ACBF-6512F561D9E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21016" y="5150952"/>
              <a:ext cx="2646008" cy="2646000"/>
            </a:xfrm>
            <a:prstGeom prst="rect">
              <a:avLst/>
            </a:prstGeom>
          </p:spPr>
        </p:pic>
      </p:grpSp>
      <p:grpSp>
        <p:nvGrpSpPr>
          <p:cNvPr id="14" name="Group 13">
            <a:extLst>
              <a:ext uri="{FF2B5EF4-FFF2-40B4-BE49-F238E27FC236}">
                <a16:creationId xmlns:a16="http://schemas.microsoft.com/office/drawing/2014/main" id="{D86DC4C6-B09C-4EE0-AC43-B489F350BC8E}"/>
              </a:ext>
            </a:extLst>
          </p:cNvPr>
          <p:cNvGrpSpPr>
            <a:grpSpLocks noChangeAspect="1"/>
          </p:cNvGrpSpPr>
          <p:nvPr/>
        </p:nvGrpSpPr>
        <p:grpSpPr>
          <a:xfrm>
            <a:off x="1186403" y="5065583"/>
            <a:ext cx="1289785" cy="1289785"/>
            <a:chOff x="457200" y="2009540"/>
            <a:chExt cx="3758400" cy="3758400"/>
          </a:xfrm>
        </p:grpSpPr>
        <p:sp>
          <p:nvSpPr>
            <p:cNvPr id="15" name="Oval 14">
              <a:extLst>
                <a:ext uri="{FF2B5EF4-FFF2-40B4-BE49-F238E27FC236}">
                  <a16:creationId xmlns:a16="http://schemas.microsoft.com/office/drawing/2014/main" id="{E560FDBC-035C-4E6F-AFAC-F85C68C8C258}"/>
                </a:ext>
              </a:extLst>
            </p:cNvPr>
            <p:cNvSpPr/>
            <p:nvPr/>
          </p:nvSpPr>
          <p:spPr>
            <a:xfrm>
              <a:off x="457200" y="2009540"/>
              <a:ext cx="3758400" cy="3758400"/>
            </a:xfrm>
            <a:prstGeom prst="ellips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16" name="ico-bulb-63">
              <a:extLst>
                <a:ext uri="{FF2B5EF4-FFF2-40B4-BE49-F238E27FC236}">
                  <a16:creationId xmlns:a16="http://schemas.microsoft.com/office/drawing/2014/main" id="{30594CB4-B028-4B03-8956-6F34E74C3DD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3830" y="2566170"/>
              <a:ext cx="2645140" cy="2645140"/>
            </a:xfrm>
            <a:prstGeom prst="rect">
              <a:avLst/>
            </a:prstGeom>
          </p:spPr>
        </p:pic>
      </p:grpSp>
      <p:grpSp>
        <p:nvGrpSpPr>
          <p:cNvPr id="17" name="Group 16">
            <a:extLst>
              <a:ext uri="{FF2B5EF4-FFF2-40B4-BE49-F238E27FC236}">
                <a16:creationId xmlns:a16="http://schemas.microsoft.com/office/drawing/2014/main" id="{E1702AEB-3119-49D9-89B0-FACF9F314AAF}"/>
              </a:ext>
            </a:extLst>
          </p:cNvPr>
          <p:cNvGrpSpPr>
            <a:grpSpLocks noChangeAspect="1"/>
          </p:cNvGrpSpPr>
          <p:nvPr/>
        </p:nvGrpSpPr>
        <p:grpSpPr>
          <a:xfrm>
            <a:off x="3322058" y="5065583"/>
            <a:ext cx="1289785" cy="1289785"/>
            <a:chOff x="457200" y="2009540"/>
            <a:chExt cx="3758400" cy="3758400"/>
          </a:xfrm>
        </p:grpSpPr>
        <p:sp>
          <p:nvSpPr>
            <p:cNvPr id="19" name="Oval 18">
              <a:extLst>
                <a:ext uri="{FF2B5EF4-FFF2-40B4-BE49-F238E27FC236}">
                  <a16:creationId xmlns:a16="http://schemas.microsoft.com/office/drawing/2014/main" id="{1E253B5E-674A-4BCC-942D-0D291DD49876}"/>
                </a:ext>
              </a:extLst>
            </p:cNvPr>
            <p:cNvSpPr/>
            <p:nvPr/>
          </p:nvSpPr>
          <p:spPr>
            <a:xfrm>
              <a:off x="457200" y="2009540"/>
              <a:ext cx="3758400" cy="3758400"/>
            </a:xfrm>
            <a:prstGeom prst="ellipse">
              <a:avLst/>
            </a:prstGeom>
            <a:solidFill>
              <a:srgbClr val="8246AF"/>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21" name="ico-control-panel">
              <a:extLst>
                <a:ext uri="{FF2B5EF4-FFF2-40B4-BE49-F238E27FC236}">
                  <a16:creationId xmlns:a16="http://schemas.microsoft.com/office/drawing/2014/main" id="{2AEA0352-5E3D-436C-9E57-95C8DCA175C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1013396" y="2372700"/>
              <a:ext cx="2646008" cy="2646000"/>
            </a:xfrm>
            <a:prstGeom prst="rect">
              <a:avLst/>
            </a:prstGeom>
          </p:spPr>
        </p:pic>
      </p:grpSp>
      <p:grpSp>
        <p:nvGrpSpPr>
          <p:cNvPr id="25" name="Group 24">
            <a:extLst>
              <a:ext uri="{FF2B5EF4-FFF2-40B4-BE49-F238E27FC236}">
                <a16:creationId xmlns:a16="http://schemas.microsoft.com/office/drawing/2014/main" id="{574CF3FF-61EC-48D7-BB63-67C63A9ECAC3}"/>
              </a:ext>
            </a:extLst>
          </p:cNvPr>
          <p:cNvGrpSpPr>
            <a:grpSpLocks noChangeAspect="1"/>
          </p:cNvGrpSpPr>
          <p:nvPr/>
        </p:nvGrpSpPr>
        <p:grpSpPr>
          <a:xfrm>
            <a:off x="5457713" y="5065583"/>
            <a:ext cx="1289785" cy="1289785"/>
            <a:chOff x="457200" y="6131100"/>
            <a:chExt cx="3758400" cy="3758400"/>
          </a:xfrm>
        </p:grpSpPr>
        <p:sp>
          <p:nvSpPr>
            <p:cNvPr id="28" name="Oval 27">
              <a:extLst>
                <a:ext uri="{FF2B5EF4-FFF2-40B4-BE49-F238E27FC236}">
                  <a16:creationId xmlns:a16="http://schemas.microsoft.com/office/drawing/2014/main" id="{81FEAC24-AC2D-4B76-9F68-FF6F517705B3}"/>
                </a:ext>
              </a:extLst>
            </p:cNvPr>
            <p:cNvSpPr/>
            <p:nvPr/>
          </p:nvSpPr>
          <p:spPr>
            <a:xfrm>
              <a:off x="457200" y="6131100"/>
              <a:ext cx="3758400" cy="3758400"/>
            </a:xfrm>
            <a:prstGeom prst="ellipse">
              <a:avLst/>
            </a:prstGeom>
            <a:solidFill>
              <a:srgbClr val="FF8C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29" name="ico-wealth-management">
              <a:extLst>
                <a:ext uri="{FF2B5EF4-FFF2-40B4-BE49-F238E27FC236}">
                  <a16:creationId xmlns:a16="http://schemas.microsoft.com/office/drawing/2014/main" id="{1FD9CB78-6B0B-405A-9E8A-83279A89896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13396" y="6687300"/>
              <a:ext cx="2646008" cy="2646000"/>
            </a:xfrm>
            <a:prstGeom prst="rect">
              <a:avLst/>
            </a:prstGeom>
          </p:spPr>
        </p:pic>
      </p:grpSp>
      <p:grpSp>
        <p:nvGrpSpPr>
          <p:cNvPr id="30" name="Group 29">
            <a:extLst>
              <a:ext uri="{FF2B5EF4-FFF2-40B4-BE49-F238E27FC236}">
                <a16:creationId xmlns:a16="http://schemas.microsoft.com/office/drawing/2014/main" id="{82EFA523-880A-49E2-BDE3-9942453DAA80}"/>
              </a:ext>
            </a:extLst>
          </p:cNvPr>
          <p:cNvGrpSpPr>
            <a:grpSpLocks noChangeAspect="1"/>
          </p:cNvGrpSpPr>
          <p:nvPr/>
        </p:nvGrpSpPr>
        <p:grpSpPr>
          <a:xfrm>
            <a:off x="7593368" y="5065583"/>
            <a:ext cx="1289785" cy="1289785"/>
            <a:chOff x="457200" y="4270998"/>
            <a:chExt cx="3758400" cy="3758400"/>
          </a:xfrm>
        </p:grpSpPr>
        <p:sp>
          <p:nvSpPr>
            <p:cNvPr id="31" name="Oval 30">
              <a:extLst>
                <a:ext uri="{FF2B5EF4-FFF2-40B4-BE49-F238E27FC236}">
                  <a16:creationId xmlns:a16="http://schemas.microsoft.com/office/drawing/2014/main" id="{CC4084C9-DC4D-40E5-B200-E6EDBED8F309}"/>
                </a:ext>
              </a:extLst>
            </p:cNvPr>
            <p:cNvSpPr/>
            <p:nvPr/>
          </p:nvSpPr>
          <p:spPr>
            <a:xfrm>
              <a:off x="457200" y="4270998"/>
              <a:ext cx="3758400" cy="3758400"/>
            </a:xfrm>
            <a:prstGeom prst="ellipse">
              <a:avLst/>
            </a:prstGeom>
            <a:solidFill>
              <a:srgbClr val="EE3D8B"/>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32" name="ico-supply-chain">
              <a:extLst>
                <a:ext uri="{FF2B5EF4-FFF2-40B4-BE49-F238E27FC236}">
                  <a16:creationId xmlns:a16="http://schemas.microsoft.com/office/drawing/2014/main" id="{58D1932A-7ECF-40E0-B510-A5EF7A062968}"/>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13396" y="4827198"/>
              <a:ext cx="2646008" cy="2646000"/>
            </a:xfrm>
            <a:prstGeom prst="rect">
              <a:avLst/>
            </a:prstGeom>
          </p:spPr>
        </p:pic>
      </p:grpSp>
      <p:sp>
        <p:nvSpPr>
          <p:cNvPr id="10" name="Oval 9">
            <a:extLst>
              <a:ext uri="{FF2B5EF4-FFF2-40B4-BE49-F238E27FC236}">
                <a16:creationId xmlns:a16="http://schemas.microsoft.com/office/drawing/2014/main" id="{BB0E1AC4-D06D-4FB4-9167-DC78281A55B7}"/>
              </a:ext>
            </a:extLst>
          </p:cNvPr>
          <p:cNvSpPr/>
          <p:nvPr/>
        </p:nvSpPr>
        <p:spPr>
          <a:xfrm>
            <a:off x="1081952" y="4961131"/>
            <a:ext cx="1498688" cy="1498688"/>
          </a:xfrm>
          <a:prstGeom prst="ellipse">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38" name="Oval 37">
            <a:extLst>
              <a:ext uri="{FF2B5EF4-FFF2-40B4-BE49-F238E27FC236}">
                <a16:creationId xmlns:a16="http://schemas.microsoft.com/office/drawing/2014/main" id="{680C4031-9410-4A90-BBF2-4068706E3720}"/>
              </a:ext>
            </a:extLst>
          </p:cNvPr>
          <p:cNvSpPr/>
          <p:nvPr/>
        </p:nvSpPr>
        <p:spPr>
          <a:xfrm>
            <a:off x="3217463" y="4961131"/>
            <a:ext cx="1498688" cy="1498688"/>
          </a:xfrm>
          <a:prstGeom prst="ellipse">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39" name="Oval 38">
            <a:extLst>
              <a:ext uri="{FF2B5EF4-FFF2-40B4-BE49-F238E27FC236}">
                <a16:creationId xmlns:a16="http://schemas.microsoft.com/office/drawing/2014/main" id="{A45F2545-4A5F-4CA4-A242-CFCBD5664A5C}"/>
              </a:ext>
            </a:extLst>
          </p:cNvPr>
          <p:cNvSpPr/>
          <p:nvPr/>
        </p:nvSpPr>
        <p:spPr>
          <a:xfrm>
            <a:off x="5352974" y="4961131"/>
            <a:ext cx="1498688" cy="1498688"/>
          </a:xfrm>
          <a:prstGeom prst="ellipse">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40" name="Oval 39">
            <a:extLst>
              <a:ext uri="{FF2B5EF4-FFF2-40B4-BE49-F238E27FC236}">
                <a16:creationId xmlns:a16="http://schemas.microsoft.com/office/drawing/2014/main" id="{0F857F17-F613-4605-B519-5176D5244B10}"/>
              </a:ext>
            </a:extLst>
          </p:cNvPr>
          <p:cNvSpPr/>
          <p:nvPr/>
        </p:nvSpPr>
        <p:spPr>
          <a:xfrm>
            <a:off x="7488485" y="4961131"/>
            <a:ext cx="1498688" cy="1498688"/>
          </a:xfrm>
          <a:prstGeom prst="ellipse">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41" name="Oval 40">
            <a:extLst>
              <a:ext uri="{FF2B5EF4-FFF2-40B4-BE49-F238E27FC236}">
                <a16:creationId xmlns:a16="http://schemas.microsoft.com/office/drawing/2014/main" id="{1C157630-3819-449D-9D2A-66390442D597}"/>
              </a:ext>
            </a:extLst>
          </p:cNvPr>
          <p:cNvSpPr/>
          <p:nvPr/>
        </p:nvSpPr>
        <p:spPr>
          <a:xfrm>
            <a:off x="9623997" y="4960895"/>
            <a:ext cx="1498688" cy="1498688"/>
          </a:xfrm>
          <a:prstGeom prst="ellipse">
            <a:avLst/>
          </a:pr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47" name="Freeform: Shape 46">
            <a:extLst>
              <a:ext uri="{FF2B5EF4-FFF2-40B4-BE49-F238E27FC236}">
                <a16:creationId xmlns:a16="http://schemas.microsoft.com/office/drawing/2014/main" id="{EDFD10F9-8B7E-41A9-8B34-71B24765F44F}"/>
              </a:ext>
            </a:extLst>
          </p:cNvPr>
          <p:cNvSpPr/>
          <p:nvPr/>
        </p:nvSpPr>
        <p:spPr>
          <a:xfrm flipH="1">
            <a:off x="8560200" y="4028440"/>
            <a:ext cx="1822981" cy="919501"/>
          </a:xfrm>
          <a:custGeom>
            <a:avLst/>
            <a:gdLst>
              <a:gd name="connsiteX0" fmla="*/ 1718841 w 1718841"/>
              <a:gd name="connsiteY0" fmla="*/ 0 h 1012785"/>
              <a:gd name="connsiteX1" fmla="*/ 0 w 1718841"/>
              <a:gd name="connsiteY1" fmla="*/ 428264 h 1012785"/>
              <a:gd name="connsiteX2" fmla="*/ 0 w 1718841"/>
              <a:gd name="connsiteY2" fmla="*/ 1012785 h 1012785"/>
              <a:gd name="connsiteX0" fmla="*/ 1822981 w 1822981"/>
              <a:gd name="connsiteY0" fmla="*/ 0 h 2119185"/>
              <a:gd name="connsiteX1" fmla="*/ 0 w 1822981"/>
              <a:gd name="connsiteY1" fmla="*/ 1534664 h 2119185"/>
              <a:gd name="connsiteX2" fmla="*/ 0 w 1822981"/>
              <a:gd name="connsiteY2" fmla="*/ 2119185 h 2119185"/>
            </a:gdLst>
            <a:ahLst/>
            <a:cxnLst>
              <a:cxn ang="0">
                <a:pos x="connsiteX0" y="connsiteY0"/>
              </a:cxn>
              <a:cxn ang="0">
                <a:pos x="connsiteX1" y="connsiteY1"/>
              </a:cxn>
              <a:cxn ang="0">
                <a:pos x="connsiteX2" y="connsiteY2"/>
              </a:cxn>
            </a:cxnLst>
            <a:rect l="l" t="t" r="r" b="b"/>
            <a:pathLst>
              <a:path w="1822981" h="2119185">
                <a:moveTo>
                  <a:pt x="1822981" y="0"/>
                </a:moveTo>
                <a:lnTo>
                  <a:pt x="0" y="1534664"/>
                </a:lnTo>
                <a:lnTo>
                  <a:pt x="0" y="2119185"/>
                </a:lnTo>
              </a:path>
            </a:pathLst>
          </a:cu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Freeform: Shape 47">
            <a:extLst>
              <a:ext uri="{FF2B5EF4-FFF2-40B4-BE49-F238E27FC236}">
                <a16:creationId xmlns:a16="http://schemas.microsoft.com/office/drawing/2014/main" id="{2262E04A-EA29-4CAE-B1D2-BA5CF276E799}"/>
              </a:ext>
            </a:extLst>
          </p:cNvPr>
          <p:cNvSpPr/>
          <p:nvPr/>
        </p:nvSpPr>
        <p:spPr>
          <a:xfrm>
            <a:off x="1831295" y="4028440"/>
            <a:ext cx="1822981" cy="919501"/>
          </a:xfrm>
          <a:custGeom>
            <a:avLst/>
            <a:gdLst>
              <a:gd name="connsiteX0" fmla="*/ 1718841 w 1718841"/>
              <a:gd name="connsiteY0" fmla="*/ 0 h 1012785"/>
              <a:gd name="connsiteX1" fmla="*/ 0 w 1718841"/>
              <a:gd name="connsiteY1" fmla="*/ 428264 h 1012785"/>
              <a:gd name="connsiteX2" fmla="*/ 0 w 1718841"/>
              <a:gd name="connsiteY2" fmla="*/ 1012785 h 1012785"/>
              <a:gd name="connsiteX0" fmla="*/ 1822981 w 1822981"/>
              <a:gd name="connsiteY0" fmla="*/ 0 h 2119185"/>
              <a:gd name="connsiteX1" fmla="*/ 0 w 1822981"/>
              <a:gd name="connsiteY1" fmla="*/ 1534664 h 2119185"/>
              <a:gd name="connsiteX2" fmla="*/ 0 w 1822981"/>
              <a:gd name="connsiteY2" fmla="*/ 2119185 h 2119185"/>
            </a:gdLst>
            <a:ahLst/>
            <a:cxnLst>
              <a:cxn ang="0">
                <a:pos x="connsiteX0" y="connsiteY0"/>
              </a:cxn>
              <a:cxn ang="0">
                <a:pos x="connsiteX1" y="connsiteY1"/>
              </a:cxn>
              <a:cxn ang="0">
                <a:pos x="connsiteX2" y="connsiteY2"/>
              </a:cxn>
            </a:cxnLst>
            <a:rect l="l" t="t" r="r" b="b"/>
            <a:pathLst>
              <a:path w="1822981" h="2119185">
                <a:moveTo>
                  <a:pt x="1822981" y="0"/>
                </a:moveTo>
                <a:lnTo>
                  <a:pt x="0" y="1534664"/>
                </a:lnTo>
                <a:lnTo>
                  <a:pt x="0" y="2119185"/>
                </a:lnTo>
              </a:path>
            </a:pathLst>
          </a:cu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3025B1E6-5AAF-4B65-B3DB-210917E2B6B5}"/>
              </a:ext>
            </a:extLst>
          </p:cNvPr>
          <p:cNvCxnSpPr/>
          <p:nvPr/>
        </p:nvCxnSpPr>
        <p:spPr>
          <a:xfrm>
            <a:off x="6102318" y="4312713"/>
            <a:ext cx="0" cy="648182"/>
          </a:xfrm>
          <a:prstGeom prst="line">
            <a:avLst/>
          </a:prstGeom>
          <a:ln w="2857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Freeform: Shape 50">
            <a:extLst>
              <a:ext uri="{FF2B5EF4-FFF2-40B4-BE49-F238E27FC236}">
                <a16:creationId xmlns:a16="http://schemas.microsoft.com/office/drawing/2014/main" id="{9AD13A98-A4FE-4C0A-B7B4-505B6466B9AE}"/>
              </a:ext>
            </a:extLst>
          </p:cNvPr>
          <p:cNvSpPr/>
          <p:nvPr/>
        </p:nvSpPr>
        <p:spPr>
          <a:xfrm>
            <a:off x="3966652" y="4307840"/>
            <a:ext cx="890801" cy="640101"/>
          </a:xfrm>
          <a:custGeom>
            <a:avLst/>
            <a:gdLst>
              <a:gd name="connsiteX0" fmla="*/ 1718841 w 1718841"/>
              <a:gd name="connsiteY0" fmla="*/ 0 h 1012785"/>
              <a:gd name="connsiteX1" fmla="*/ 0 w 1718841"/>
              <a:gd name="connsiteY1" fmla="*/ 428264 h 1012785"/>
              <a:gd name="connsiteX2" fmla="*/ 0 w 1718841"/>
              <a:gd name="connsiteY2" fmla="*/ 1012785 h 1012785"/>
              <a:gd name="connsiteX0" fmla="*/ 1822981 w 1822981"/>
              <a:gd name="connsiteY0" fmla="*/ 0 h 2119185"/>
              <a:gd name="connsiteX1" fmla="*/ 0 w 1822981"/>
              <a:gd name="connsiteY1" fmla="*/ 1534664 h 2119185"/>
              <a:gd name="connsiteX2" fmla="*/ 0 w 1822981"/>
              <a:gd name="connsiteY2" fmla="*/ 2119185 h 2119185"/>
              <a:gd name="connsiteX0" fmla="*/ 890801 w 890801"/>
              <a:gd name="connsiteY0" fmla="*/ 0 h 1475248"/>
              <a:gd name="connsiteX1" fmla="*/ 0 w 890801"/>
              <a:gd name="connsiteY1" fmla="*/ 890727 h 1475248"/>
              <a:gd name="connsiteX2" fmla="*/ 0 w 890801"/>
              <a:gd name="connsiteY2" fmla="*/ 1475248 h 1475248"/>
            </a:gdLst>
            <a:ahLst/>
            <a:cxnLst>
              <a:cxn ang="0">
                <a:pos x="connsiteX0" y="connsiteY0"/>
              </a:cxn>
              <a:cxn ang="0">
                <a:pos x="connsiteX1" y="connsiteY1"/>
              </a:cxn>
              <a:cxn ang="0">
                <a:pos x="connsiteX2" y="connsiteY2"/>
              </a:cxn>
            </a:cxnLst>
            <a:rect l="l" t="t" r="r" b="b"/>
            <a:pathLst>
              <a:path w="890801" h="1475248">
                <a:moveTo>
                  <a:pt x="890801" y="0"/>
                </a:moveTo>
                <a:lnTo>
                  <a:pt x="0" y="890727"/>
                </a:lnTo>
                <a:lnTo>
                  <a:pt x="0" y="1475248"/>
                </a:lnTo>
              </a:path>
            </a:pathLst>
          </a:cu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Freeform: Shape 51">
            <a:extLst>
              <a:ext uri="{FF2B5EF4-FFF2-40B4-BE49-F238E27FC236}">
                <a16:creationId xmlns:a16="http://schemas.microsoft.com/office/drawing/2014/main" id="{DCA20D23-94C5-4DBD-A18E-C88436751AF4}"/>
              </a:ext>
            </a:extLst>
          </p:cNvPr>
          <p:cNvSpPr/>
          <p:nvPr/>
        </p:nvSpPr>
        <p:spPr>
          <a:xfrm flipH="1">
            <a:off x="7348264" y="4307840"/>
            <a:ext cx="890801" cy="640101"/>
          </a:xfrm>
          <a:custGeom>
            <a:avLst/>
            <a:gdLst>
              <a:gd name="connsiteX0" fmla="*/ 1718841 w 1718841"/>
              <a:gd name="connsiteY0" fmla="*/ 0 h 1012785"/>
              <a:gd name="connsiteX1" fmla="*/ 0 w 1718841"/>
              <a:gd name="connsiteY1" fmla="*/ 428264 h 1012785"/>
              <a:gd name="connsiteX2" fmla="*/ 0 w 1718841"/>
              <a:gd name="connsiteY2" fmla="*/ 1012785 h 1012785"/>
              <a:gd name="connsiteX0" fmla="*/ 1822981 w 1822981"/>
              <a:gd name="connsiteY0" fmla="*/ 0 h 2119185"/>
              <a:gd name="connsiteX1" fmla="*/ 0 w 1822981"/>
              <a:gd name="connsiteY1" fmla="*/ 1534664 h 2119185"/>
              <a:gd name="connsiteX2" fmla="*/ 0 w 1822981"/>
              <a:gd name="connsiteY2" fmla="*/ 2119185 h 2119185"/>
              <a:gd name="connsiteX0" fmla="*/ 890801 w 890801"/>
              <a:gd name="connsiteY0" fmla="*/ 0 h 1475248"/>
              <a:gd name="connsiteX1" fmla="*/ 0 w 890801"/>
              <a:gd name="connsiteY1" fmla="*/ 890727 h 1475248"/>
              <a:gd name="connsiteX2" fmla="*/ 0 w 890801"/>
              <a:gd name="connsiteY2" fmla="*/ 1475248 h 1475248"/>
            </a:gdLst>
            <a:ahLst/>
            <a:cxnLst>
              <a:cxn ang="0">
                <a:pos x="connsiteX0" y="connsiteY0"/>
              </a:cxn>
              <a:cxn ang="0">
                <a:pos x="connsiteX1" y="connsiteY1"/>
              </a:cxn>
              <a:cxn ang="0">
                <a:pos x="connsiteX2" y="connsiteY2"/>
              </a:cxn>
            </a:cxnLst>
            <a:rect l="l" t="t" r="r" b="b"/>
            <a:pathLst>
              <a:path w="890801" h="1475248">
                <a:moveTo>
                  <a:pt x="890801" y="0"/>
                </a:moveTo>
                <a:lnTo>
                  <a:pt x="0" y="890727"/>
                </a:lnTo>
                <a:lnTo>
                  <a:pt x="0" y="1475248"/>
                </a:lnTo>
              </a:path>
            </a:pathLst>
          </a:custGeom>
          <a:noFill/>
          <a:ln w="28575">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08FBEA39-627B-4F23-8EF5-F9D9698F29B2}"/>
              </a:ext>
            </a:extLst>
          </p:cNvPr>
          <p:cNvGrpSpPr/>
          <p:nvPr/>
        </p:nvGrpSpPr>
        <p:grpSpPr>
          <a:xfrm>
            <a:off x="2653065" y="662614"/>
            <a:ext cx="6885873" cy="3781827"/>
            <a:chOff x="3453142" y="1396998"/>
            <a:chExt cx="5285717" cy="2902997"/>
          </a:xfrm>
        </p:grpSpPr>
        <p:sp>
          <p:nvSpPr>
            <p:cNvPr id="45" name="Freeform: Shape 44">
              <a:extLst>
                <a:ext uri="{FF2B5EF4-FFF2-40B4-BE49-F238E27FC236}">
                  <a16:creationId xmlns:a16="http://schemas.microsoft.com/office/drawing/2014/main" id="{8D68F164-2F49-4FF5-B61F-26A13569B2A6}"/>
                </a:ext>
              </a:extLst>
            </p:cNvPr>
            <p:cNvSpPr/>
            <p:nvPr/>
          </p:nvSpPr>
          <p:spPr>
            <a:xfrm>
              <a:off x="3453142" y="1396998"/>
              <a:ext cx="5285717" cy="2902997"/>
            </a:xfrm>
            <a:custGeom>
              <a:avLst/>
              <a:gdLst>
                <a:gd name="connsiteX0" fmla="*/ 2048850 w 5624595"/>
                <a:gd name="connsiteY0" fmla="*/ 0 h 3089114"/>
                <a:gd name="connsiteX1" fmla="*/ 3109967 w 5624595"/>
                <a:gd name="connsiteY1" fmla="*/ 618491 h 3089114"/>
                <a:gd name="connsiteX2" fmla="*/ 3173154 w 5624595"/>
                <a:gd name="connsiteY2" fmla="*/ 797485 h 3089114"/>
                <a:gd name="connsiteX3" fmla="*/ 3230470 w 5624595"/>
                <a:gd name="connsiteY3" fmla="*/ 770128 h 3089114"/>
                <a:gd name="connsiteX4" fmla="*/ 3678733 w 5624595"/>
                <a:gd name="connsiteY4" fmla="*/ 690547 h 3089114"/>
                <a:gd name="connsiteX5" fmla="*/ 4806954 w 5624595"/>
                <a:gd name="connsiteY5" fmla="*/ 1499127 h 3089114"/>
                <a:gd name="connsiteX6" fmla="*/ 4807638 w 5624595"/>
                <a:gd name="connsiteY6" fmla="*/ 1505097 h 3089114"/>
                <a:gd name="connsiteX7" fmla="*/ 4880984 w 5624595"/>
                <a:gd name="connsiteY7" fmla="*/ 1501142 h 3089114"/>
                <a:gd name="connsiteX8" fmla="*/ 5624595 w 5624595"/>
                <a:gd name="connsiteY8" fmla="*/ 2295128 h 3089114"/>
                <a:gd name="connsiteX9" fmla="*/ 4880984 w 5624595"/>
                <a:gd name="connsiteY9" fmla="*/ 3089114 h 3089114"/>
                <a:gd name="connsiteX10" fmla="*/ 4840792 w 5624595"/>
                <a:gd name="connsiteY10" fmla="*/ 3086947 h 3089114"/>
                <a:gd name="connsiteX11" fmla="*/ 4798177 w 5624595"/>
                <a:gd name="connsiteY11" fmla="*/ 3089101 h 3089114"/>
                <a:gd name="connsiteX12" fmla="*/ 4693624 w 5624595"/>
                <a:gd name="connsiteY12" fmla="*/ 3086423 h 3089114"/>
                <a:gd name="connsiteX13" fmla="*/ 954160 w 5624595"/>
                <a:gd name="connsiteY13" fmla="*/ 3086423 h 3089114"/>
                <a:gd name="connsiteX14" fmla="*/ 779330 w 5624595"/>
                <a:gd name="connsiteY14" fmla="*/ 3086423 h 3089114"/>
                <a:gd name="connsiteX15" fmla="*/ 697773 w 5624595"/>
                <a:gd name="connsiteY15" fmla="*/ 3076366 h 3089114"/>
                <a:gd name="connsiteX16" fmla="*/ 0 w 5624595"/>
                <a:gd name="connsiteY16" fmla="*/ 2185340 h 3089114"/>
                <a:gd name="connsiteX17" fmla="*/ 457344 w 5624595"/>
                <a:gd name="connsiteY17" fmla="*/ 1385607 h 3089114"/>
                <a:gd name="connsiteX18" fmla="*/ 517181 w 5624595"/>
                <a:gd name="connsiteY18" fmla="*/ 1355608 h 3089114"/>
                <a:gd name="connsiteX19" fmla="*/ 546151 w 5624595"/>
                <a:gd name="connsiteY19" fmla="*/ 1262283 h 3089114"/>
                <a:gd name="connsiteX20" fmla="*/ 807942 w 5624595"/>
                <a:gd name="connsiteY20" fmla="*/ 944374 h 3089114"/>
                <a:gd name="connsiteX21" fmla="*/ 911507 w 5624595"/>
                <a:gd name="connsiteY21" fmla="*/ 888161 h 3089114"/>
                <a:gd name="connsiteX22" fmla="*/ 920630 w 5624595"/>
                <a:gd name="connsiteY22" fmla="*/ 808579 h 3089114"/>
                <a:gd name="connsiteX23" fmla="*/ 2048850 w 5624595"/>
                <a:gd name="connsiteY23" fmla="*/ 0 h 308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4595" h="3089114">
                  <a:moveTo>
                    <a:pt x="2048850" y="0"/>
                  </a:moveTo>
                  <a:cubicBezTo>
                    <a:pt x="2525865" y="0"/>
                    <a:pt x="2935142" y="255029"/>
                    <a:pt x="3109967" y="618491"/>
                  </a:cubicBezTo>
                  <a:lnTo>
                    <a:pt x="3173154" y="797485"/>
                  </a:lnTo>
                  <a:lnTo>
                    <a:pt x="3230470" y="770128"/>
                  </a:lnTo>
                  <a:cubicBezTo>
                    <a:pt x="3368248" y="718884"/>
                    <a:pt x="3519726" y="690547"/>
                    <a:pt x="3678733" y="690547"/>
                  </a:cubicBezTo>
                  <a:cubicBezTo>
                    <a:pt x="4235253" y="690547"/>
                    <a:pt x="4699569" y="1037670"/>
                    <a:pt x="4806954" y="1499127"/>
                  </a:cubicBezTo>
                  <a:lnTo>
                    <a:pt x="4807638" y="1505097"/>
                  </a:lnTo>
                  <a:lnTo>
                    <a:pt x="4880984" y="1501142"/>
                  </a:lnTo>
                  <a:cubicBezTo>
                    <a:pt x="5291669" y="1501142"/>
                    <a:pt x="5624595" y="1856622"/>
                    <a:pt x="5624595" y="2295128"/>
                  </a:cubicBezTo>
                  <a:cubicBezTo>
                    <a:pt x="5624595" y="2733634"/>
                    <a:pt x="5291669" y="3089114"/>
                    <a:pt x="4880984" y="3089114"/>
                  </a:cubicBezTo>
                  <a:lnTo>
                    <a:pt x="4840792" y="3086947"/>
                  </a:lnTo>
                  <a:lnTo>
                    <a:pt x="4798177" y="3089101"/>
                  </a:lnTo>
                  <a:cubicBezTo>
                    <a:pt x="4763951" y="3089250"/>
                    <a:pt x="4729085" y="3088105"/>
                    <a:pt x="4693624" y="3086423"/>
                  </a:cubicBezTo>
                  <a:lnTo>
                    <a:pt x="954160" y="3086423"/>
                  </a:lnTo>
                  <a:lnTo>
                    <a:pt x="779330" y="3086423"/>
                  </a:lnTo>
                  <a:lnTo>
                    <a:pt x="697773" y="3076366"/>
                  </a:lnTo>
                  <a:cubicBezTo>
                    <a:pt x="299554" y="2991558"/>
                    <a:pt x="0" y="2624856"/>
                    <a:pt x="0" y="2185340"/>
                  </a:cubicBezTo>
                  <a:cubicBezTo>
                    <a:pt x="0" y="1840005"/>
                    <a:pt x="184930" y="1539622"/>
                    <a:pt x="457344" y="1385607"/>
                  </a:cubicBezTo>
                  <a:lnTo>
                    <a:pt x="517181" y="1355608"/>
                  </a:lnTo>
                  <a:lnTo>
                    <a:pt x="546151" y="1262283"/>
                  </a:lnTo>
                  <a:cubicBezTo>
                    <a:pt x="600997" y="1132612"/>
                    <a:pt x="692619" y="1022284"/>
                    <a:pt x="807942" y="944374"/>
                  </a:cubicBezTo>
                  <a:lnTo>
                    <a:pt x="911507" y="888161"/>
                  </a:lnTo>
                  <a:lnTo>
                    <a:pt x="920630" y="808579"/>
                  </a:lnTo>
                  <a:cubicBezTo>
                    <a:pt x="1028014" y="347124"/>
                    <a:pt x="1492332" y="0"/>
                    <a:pt x="2048850" y="0"/>
                  </a:cubicBezTo>
                  <a:close/>
                </a:path>
              </a:pathLst>
            </a:custGeom>
            <a:solidFill>
              <a:schemeClr val="tx1"/>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endParaRPr lang="en-GB" sz="1400" kern="0" dirty="0" err="1">
                <a:solidFill>
                  <a:schemeClr val="tx1"/>
                </a:solidFill>
              </a:endParaRPr>
            </a:p>
          </p:txBody>
        </p:sp>
        <p:sp>
          <p:nvSpPr>
            <p:cNvPr id="33" name="TextBox 32">
              <a:extLst>
                <a:ext uri="{FF2B5EF4-FFF2-40B4-BE49-F238E27FC236}">
                  <a16:creationId xmlns:a16="http://schemas.microsoft.com/office/drawing/2014/main" id="{8454EA6D-277A-4BEE-9EBA-A7C9E61FDB12}"/>
                </a:ext>
              </a:extLst>
            </p:cNvPr>
            <p:cNvSpPr txBox="1"/>
            <p:nvPr/>
          </p:nvSpPr>
          <p:spPr>
            <a:xfrm>
              <a:off x="3679717" y="2511205"/>
              <a:ext cx="4558112" cy="1582907"/>
            </a:xfrm>
            <a:prstGeom prst="rect">
              <a:avLst/>
            </a:prstGeom>
            <a:noFill/>
          </p:spPr>
          <p:txBody>
            <a:bodyPr wrap="square">
              <a:spAutoFit/>
            </a:bodyPr>
            <a:lstStyle/>
            <a:p>
              <a:pPr algn="ctr"/>
              <a:r>
                <a:rPr kumimoji="0" lang="en-GB" sz="3200" b="0" i="0" u="none" baseline="0" dirty="0">
                  <a:solidFill>
                    <a:schemeClr val="bg1"/>
                  </a:solidFill>
                  <a:effectLst/>
                  <a:latin typeface="+mn-lt"/>
                  <a:ea typeface="+mn-ea"/>
                  <a:cs typeface="+mn-cs"/>
                </a:rPr>
                <a:t>Cloud is a catalyst to revamp</a:t>
              </a:r>
              <a:br>
                <a:rPr kumimoji="0" lang="en-GB" sz="3200" b="0" i="0" u="none" baseline="0" dirty="0">
                  <a:solidFill>
                    <a:schemeClr val="bg1"/>
                  </a:solidFill>
                  <a:effectLst/>
                  <a:latin typeface="+mn-lt"/>
                  <a:ea typeface="+mn-ea"/>
                  <a:cs typeface="+mn-cs"/>
                </a:rPr>
              </a:br>
              <a:r>
                <a:rPr kumimoji="0" lang="en-GB" sz="3200" b="0" i="0" u="none" baseline="0" dirty="0">
                  <a:solidFill>
                    <a:schemeClr val="bg1"/>
                  </a:solidFill>
                  <a:effectLst/>
                  <a:latin typeface="+mn-lt"/>
                  <a:ea typeface="+mn-ea"/>
                  <a:cs typeface="+mn-cs"/>
                </a:rPr>
                <a:t>the bank’s strategy, operating</a:t>
              </a:r>
              <a:br>
                <a:rPr kumimoji="0" lang="en-GB" sz="3200" b="0" i="0" u="none" baseline="0" dirty="0">
                  <a:solidFill>
                    <a:schemeClr val="bg1"/>
                  </a:solidFill>
                  <a:effectLst/>
                  <a:latin typeface="+mn-lt"/>
                  <a:ea typeface="+mn-ea"/>
                  <a:cs typeface="+mn-cs"/>
                </a:rPr>
              </a:br>
              <a:r>
                <a:rPr kumimoji="0" lang="en-GB" sz="3200" b="0" i="0" u="none" baseline="0" dirty="0">
                  <a:solidFill>
                    <a:schemeClr val="bg1"/>
                  </a:solidFill>
                  <a:effectLst/>
                  <a:latin typeface="+mn-lt"/>
                  <a:ea typeface="+mn-ea"/>
                  <a:cs typeface="+mn-cs"/>
                </a:rPr>
                <a:t>model, and ways of working…</a:t>
              </a:r>
              <a:br>
                <a:rPr kumimoji="0" lang="en-GB" sz="3200" b="0" i="0" u="none" baseline="0" dirty="0">
                  <a:solidFill>
                    <a:schemeClr val="bg1"/>
                  </a:solidFill>
                  <a:effectLst/>
                  <a:latin typeface="+mn-lt"/>
                  <a:ea typeface="+mn-ea"/>
                  <a:cs typeface="+mn-cs"/>
                </a:rPr>
              </a:br>
              <a:r>
                <a:rPr kumimoji="0" lang="en-GB" sz="3200" b="0" i="0" u="none" baseline="0" dirty="0">
                  <a:solidFill>
                    <a:schemeClr val="bg1"/>
                  </a:solidFill>
                  <a:effectLst/>
                  <a:latin typeface="+mn-lt"/>
                  <a:ea typeface="+mn-ea"/>
                  <a:cs typeface="+mn-cs"/>
                </a:rPr>
                <a:t>to deliver value to your customers</a:t>
              </a:r>
              <a:endParaRPr kumimoji="0" lang="en-GB" sz="3200" b="0" i="0" u="none" baseline="0" dirty="0">
                <a:solidFill>
                  <a:schemeClr val="bg1"/>
                </a:solidFill>
                <a:latin typeface="+mn-lt"/>
                <a:ea typeface="+mn-ea"/>
                <a:cs typeface="+mn-cs"/>
              </a:endParaRPr>
            </a:p>
          </p:txBody>
        </p:sp>
      </p:grpSp>
    </p:spTree>
    <p:extLst>
      <p:ext uri="{BB962C8B-B14F-4D97-AF65-F5344CB8AC3E}">
        <p14:creationId xmlns:p14="http://schemas.microsoft.com/office/powerpoint/2010/main" val="35036627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up)">
                                      <p:cBhvr>
                                        <p:cTn id="10" dur="500"/>
                                        <p:tgtEl>
                                          <p:spTgt spid="51"/>
                                        </p:tgtEl>
                                      </p:cBhvr>
                                    </p:animEffect>
                                  </p:childTnLst>
                                </p:cTn>
                              </p:par>
                              <p:par>
                                <p:cTn id="11" presetID="22" presetClass="entr" presetSubtype="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up)">
                                      <p:cBhvr>
                                        <p:cTn id="13" dur="500"/>
                                        <p:tgtEl>
                                          <p:spTgt spid="4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up)">
                                      <p:cBhvr>
                                        <p:cTn id="16" dur="500"/>
                                        <p:tgtEl>
                                          <p:spTgt spid="5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500"/>
                                        <p:tgtEl>
                                          <p:spTgt spid="4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animBg="1"/>
      <p:bldP spid="39" grpId="0" animBg="1"/>
      <p:bldP spid="40" grpId="0" animBg="1"/>
      <p:bldP spid="41" grpId="0" animBg="1"/>
      <p:bldP spid="47" grpId="0" animBg="1"/>
      <p:bldP spid="48"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3AC9834-EE49-43C3-954E-19A57DFC8952}"/>
              </a:ext>
            </a:extLst>
          </p:cNvPr>
          <p:cNvGraphicFramePr>
            <a:graphicFrameLocks noChangeAspect="1"/>
          </p:cNvGraphicFramePr>
          <p:nvPr>
            <p:custDataLst>
              <p:tags r:id="rId2"/>
            </p:custDataLst>
            <p:extLst>
              <p:ext uri="{D42A27DB-BD31-4B8C-83A1-F6EECF244321}">
                <p14:modId xmlns:p14="http://schemas.microsoft.com/office/powerpoint/2010/main" val="3001445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07"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Freeform: Shape 8">
            <a:extLst>
              <a:ext uri="{FF2B5EF4-FFF2-40B4-BE49-F238E27FC236}">
                <a16:creationId xmlns:a16="http://schemas.microsoft.com/office/drawing/2014/main" id="{98A09A13-0931-4F46-8F1D-F004A3F1CB79}"/>
              </a:ext>
            </a:extLst>
          </p:cNvPr>
          <p:cNvSpPr/>
          <p:nvPr/>
        </p:nvSpPr>
        <p:spPr>
          <a:xfrm>
            <a:off x="2238676" y="347864"/>
            <a:ext cx="7714648" cy="4237003"/>
          </a:xfrm>
          <a:custGeom>
            <a:avLst/>
            <a:gdLst>
              <a:gd name="connsiteX0" fmla="*/ 2048850 w 5624595"/>
              <a:gd name="connsiteY0" fmla="*/ 0 h 3089114"/>
              <a:gd name="connsiteX1" fmla="*/ 3109967 w 5624595"/>
              <a:gd name="connsiteY1" fmla="*/ 618491 h 3089114"/>
              <a:gd name="connsiteX2" fmla="*/ 3173154 w 5624595"/>
              <a:gd name="connsiteY2" fmla="*/ 797485 h 3089114"/>
              <a:gd name="connsiteX3" fmla="*/ 3230470 w 5624595"/>
              <a:gd name="connsiteY3" fmla="*/ 770128 h 3089114"/>
              <a:gd name="connsiteX4" fmla="*/ 3678733 w 5624595"/>
              <a:gd name="connsiteY4" fmla="*/ 690547 h 3089114"/>
              <a:gd name="connsiteX5" fmla="*/ 4806954 w 5624595"/>
              <a:gd name="connsiteY5" fmla="*/ 1499127 h 3089114"/>
              <a:gd name="connsiteX6" fmla="*/ 4807638 w 5624595"/>
              <a:gd name="connsiteY6" fmla="*/ 1505097 h 3089114"/>
              <a:gd name="connsiteX7" fmla="*/ 4880984 w 5624595"/>
              <a:gd name="connsiteY7" fmla="*/ 1501142 h 3089114"/>
              <a:gd name="connsiteX8" fmla="*/ 5624595 w 5624595"/>
              <a:gd name="connsiteY8" fmla="*/ 2295128 h 3089114"/>
              <a:gd name="connsiteX9" fmla="*/ 4880984 w 5624595"/>
              <a:gd name="connsiteY9" fmla="*/ 3089114 h 3089114"/>
              <a:gd name="connsiteX10" fmla="*/ 4840792 w 5624595"/>
              <a:gd name="connsiteY10" fmla="*/ 3086947 h 3089114"/>
              <a:gd name="connsiteX11" fmla="*/ 4798177 w 5624595"/>
              <a:gd name="connsiteY11" fmla="*/ 3089101 h 3089114"/>
              <a:gd name="connsiteX12" fmla="*/ 4693624 w 5624595"/>
              <a:gd name="connsiteY12" fmla="*/ 3086423 h 3089114"/>
              <a:gd name="connsiteX13" fmla="*/ 954160 w 5624595"/>
              <a:gd name="connsiteY13" fmla="*/ 3086423 h 3089114"/>
              <a:gd name="connsiteX14" fmla="*/ 779330 w 5624595"/>
              <a:gd name="connsiteY14" fmla="*/ 3086423 h 3089114"/>
              <a:gd name="connsiteX15" fmla="*/ 697773 w 5624595"/>
              <a:gd name="connsiteY15" fmla="*/ 3076366 h 3089114"/>
              <a:gd name="connsiteX16" fmla="*/ 0 w 5624595"/>
              <a:gd name="connsiteY16" fmla="*/ 2185340 h 3089114"/>
              <a:gd name="connsiteX17" fmla="*/ 457344 w 5624595"/>
              <a:gd name="connsiteY17" fmla="*/ 1385607 h 3089114"/>
              <a:gd name="connsiteX18" fmla="*/ 517181 w 5624595"/>
              <a:gd name="connsiteY18" fmla="*/ 1355608 h 3089114"/>
              <a:gd name="connsiteX19" fmla="*/ 546151 w 5624595"/>
              <a:gd name="connsiteY19" fmla="*/ 1262283 h 3089114"/>
              <a:gd name="connsiteX20" fmla="*/ 807942 w 5624595"/>
              <a:gd name="connsiteY20" fmla="*/ 944374 h 3089114"/>
              <a:gd name="connsiteX21" fmla="*/ 911507 w 5624595"/>
              <a:gd name="connsiteY21" fmla="*/ 888161 h 3089114"/>
              <a:gd name="connsiteX22" fmla="*/ 920630 w 5624595"/>
              <a:gd name="connsiteY22" fmla="*/ 808579 h 3089114"/>
              <a:gd name="connsiteX23" fmla="*/ 2048850 w 5624595"/>
              <a:gd name="connsiteY23" fmla="*/ 0 h 308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4595" h="3089114">
                <a:moveTo>
                  <a:pt x="2048850" y="0"/>
                </a:moveTo>
                <a:cubicBezTo>
                  <a:pt x="2525865" y="0"/>
                  <a:pt x="2935142" y="255029"/>
                  <a:pt x="3109967" y="618491"/>
                </a:cubicBezTo>
                <a:lnTo>
                  <a:pt x="3173154" y="797485"/>
                </a:lnTo>
                <a:lnTo>
                  <a:pt x="3230470" y="770128"/>
                </a:lnTo>
                <a:cubicBezTo>
                  <a:pt x="3368248" y="718884"/>
                  <a:pt x="3519726" y="690547"/>
                  <a:pt x="3678733" y="690547"/>
                </a:cubicBezTo>
                <a:cubicBezTo>
                  <a:pt x="4235253" y="690547"/>
                  <a:pt x="4699569" y="1037670"/>
                  <a:pt x="4806954" y="1499127"/>
                </a:cubicBezTo>
                <a:lnTo>
                  <a:pt x="4807638" y="1505097"/>
                </a:lnTo>
                <a:lnTo>
                  <a:pt x="4880984" y="1501142"/>
                </a:lnTo>
                <a:cubicBezTo>
                  <a:pt x="5291669" y="1501142"/>
                  <a:pt x="5624595" y="1856622"/>
                  <a:pt x="5624595" y="2295128"/>
                </a:cubicBezTo>
                <a:cubicBezTo>
                  <a:pt x="5624595" y="2733634"/>
                  <a:pt x="5291669" y="3089114"/>
                  <a:pt x="4880984" y="3089114"/>
                </a:cubicBezTo>
                <a:lnTo>
                  <a:pt x="4840792" y="3086947"/>
                </a:lnTo>
                <a:lnTo>
                  <a:pt x="4798177" y="3089101"/>
                </a:lnTo>
                <a:cubicBezTo>
                  <a:pt x="4763951" y="3089250"/>
                  <a:pt x="4729085" y="3088105"/>
                  <a:pt x="4693624" y="3086423"/>
                </a:cubicBezTo>
                <a:lnTo>
                  <a:pt x="954160" y="3086423"/>
                </a:lnTo>
                <a:lnTo>
                  <a:pt x="779330" y="3086423"/>
                </a:lnTo>
                <a:lnTo>
                  <a:pt x="697773" y="3076366"/>
                </a:lnTo>
                <a:cubicBezTo>
                  <a:pt x="299554" y="2991558"/>
                  <a:pt x="0" y="2624856"/>
                  <a:pt x="0" y="2185340"/>
                </a:cubicBezTo>
                <a:cubicBezTo>
                  <a:pt x="0" y="1840005"/>
                  <a:pt x="184930" y="1539622"/>
                  <a:pt x="457344" y="1385607"/>
                </a:cubicBezTo>
                <a:lnTo>
                  <a:pt x="517181" y="1355608"/>
                </a:lnTo>
                <a:lnTo>
                  <a:pt x="546151" y="1262283"/>
                </a:lnTo>
                <a:cubicBezTo>
                  <a:pt x="600997" y="1132612"/>
                  <a:pt x="692619" y="1022284"/>
                  <a:pt x="807942" y="944374"/>
                </a:cubicBezTo>
                <a:lnTo>
                  <a:pt x="911507" y="888161"/>
                </a:lnTo>
                <a:lnTo>
                  <a:pt x="920630" y="808579"/>
                </a:lnTo>
                <a:cubicBezTo>
                  <a:pt x="1028014" y="347124"/>
                  <a:pt x="1492332" y="0"/>
                  <a:pt x="2048850" y="0"/>
                </a:cubicBezTo>
                <a:close/>
              </a:path>
            </a:pathLst>
          </a:custGeom>
          <a:solidFill>
            <a:schemeClr val="tx1"/>
          </a:solidFill>
          <a:ln w="381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endParaRPr lang="en-GB" sz="1400" kern="0" dirty="0" err="1">
              <a:solidFill>
                <a:schemeClr val="tx1"/>
              </a:solidFill>
            </a:endParaRPr>
          </a:p>
        </p:txBody>
      </p:sp>
      <p:sp>
        <p:nvSpPr>
          <p:cNvPr id="19" name="Title 5">
            <a:extLst>
              <a:ext uri="{FF2B5EF4-FFF2-40B4-BE49-F238E27FC236}">
                <a16:creationId xmlns:a16="http://schemas.microsoft.com/office/drawing/2014/main" id="{71F8B4AC-CFF8-4EB8-B6CF-B8333A9917DF}"/>
              </a:ext>
            </a:extLst>
          </p:cNvPr>
          <p:cNvSpPr txBox="1">
            <a:spLocks/>
          </p:cNvSpPr>
          <p:nvPr/>
        </p:nvSpPr>
        <p:spPr>
          <a:xfrm>
            <a:off x="3841475" y="3066011"/>
            <a:ext cx="4964161" cy="2068217"/>
          </a:xfrm>
          <a:prstGeom prst="rect">
            <a:avLst/>
          </a:prstGeom>
          <a:solidFill>
            <a:schemeClr val="tx1"/>
          </a:solidFill>
        </p:spPr>
        <p:txBody>
          <a:bodyPr vert="horz" lIns="0" tIns="0" rIns="0" bIns="0" rtlCol="0" anchorCtr="0">
            <a:no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US" sz="5400" dirty="0"/>
              <a:t>Every company may soon be … </a:t>
            </a:r>
            <a:endParaRPr lang="en-GB" sz="5400" dirty="0">
              <a:solidFill>
                <a:schemeClr val="accent2"/>
              </a:solidFill>
            </a:endParaRPr>
          </a:p>
        </p:txBody>
      </p:sp>
      <p:sp>
        <p:nvSpPr>
          <p:cNvPr id="29" name="TextBox 28">
            <a:extLst>
              <a:ext uri="{FF2B5EF4-FFF2-40B4-BE49-F238E27FC236}">
                <a16:creationId xmlns:a16="http://schemas.microsoft.com/office/drawing/2014/main" id="{98956B74-1A40-4516-B56F-A67EAD1BD911}"/>
              </a:ext>
            </a:extLst>
          </p:cNvPr>
          <p:cNvSpPr txBox="1"/>
          <p:nvPr/>
        </p:nvSpPr>
        <p:spPr>
          <a:xfrm>
            <a:off x="387438" y="6220154"/>
            <a:ext cx="8229600" cy="246221"/>
          </a:xfrm>
          <a:prstGeom prst="rect">
            <a:avLst/>
          </a:prstGeom>
          <a:noFill/>
        </p:spPr>
        <p:txBody>
          <a:bodyPr wrap="square">
            <a:spAutoFit/>
          </a:bodyPr>
          <a:lstStyle/>
          <a:p>
            <a:r>
              <a:rPr lang="en-GB" sz="1000" strike="noStrike" kern="1800" dirty="0">
                <a:solidFill>
                  <a:schemeClr val="tx1">
                    <a:lumMod val="65000"/>
                    <a:lumOff val="35000"/>
                  </a:schemeClr>
                </a:solidFill>
                <a:effectLst/>
                <a:ea typeface="Times New Roman" panose="02020603050405020304" pitchFamily="18" charset="0"/>
              </a:rPr>
              <a:t>Source: https://www.ft.com/content/ee75a86e-259f-4a7b-a4dc-516ca14fb7bd) </a:t>
            </a:r>
            <a:endParaRPr lang="en-GB" sz="1000" dirty="0">
              <a:solidFill>
                <a:schemeClr val="tx1">
                  <a:lumMod val="65000"/>
                  <a:lumOff val="35000"/>
                </a:schemeClr>
              </a:solidFill>
            </a:endParaRPr>
          </a:p>
        </p:txBody>
      </p:sp>
      <p:sp>
        <p:nvSpPr>
          <p:cNvPr id="31" name="Title 5">
            <a:extLst>
              <a:ext uri="{FF2B5EF4-FFF2-40B4-BE49-F238E27FC236}">
                <a16:creationId xmlns:a16="http://schemas.microsoft.com/office/drawing/2014/main" id="{E892F30F-DC83-49C6-9894-D5FA784F0A0A}"/>
              </a:ext>
            </a:extLst>
          </p:cNvPr>
          <p:cNvSpPr txBox="1">
            <a:spLocks/>
          </p:cNvSpPr>
          <p:nvPr/>
        </p:nvSpPr>
        <p:spPr>
          <a:xfrm>
            <a:off x="3841475" y="4530289"/>
            <a:ext cx="4964161" cy="594161"/>
          </a:xfrm>
          <a:prstGeom prst="rect">
            <a:avLst/>
          </a:prstGeom>
          <a:solidFill>
            <a:schemeClr val="tx1"/>
          </a:solidFill>
        </p:spPr>
        <p:txBody>
          <a:bodyPr vert="horz" lIns="0" tIns="0" rIns="0" bIns="0" rtlCol="0" anchorCtr="0">
            <a:no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US" sz="5400" dirty="0">
                <a:solidFill>
                  <a:srgbClr val="EE3D8B"/>
                </a:solidFill>
              </a:rPr>
              <a:t>a Cloud company</a:t>
            </a:r>
            <a:endParaRPr lang="en-GB" sz="5400" dirty="0">
              <a:solidFill>
                <a:srgbClr val="EE3D8B"/>
              </a:solidFill>
            </a:endParaRPr>
          </a:p>
        </p:txBody>
      </p:sp>
    </p:spTree>
    <p:extLst>
      <p:ext uri="{BB962C8B-B14F-4D97-AF65-F5344CB8AC3E}">
        <p14:creationId xmlns:p14="http://schemas.microsoft.com/office/powerpoint/2010/main" val="335100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26" presetClass="emph" presetSubtype="0" fill="hold" grpId="1" nodeType="withEffect">
                                  <p:stCondLst>
                                    <p:cond delay="0"/>
                                  </p:stCondLst>
                                  <p:childTnLst>
                                    <p:animEffect transition="out" filter="fade">
                                      <p:cBhvr>
                                        <p:cTn id="13" dur="500" tmFilter="0, 0; .2, .5; .8, .5; 1, 0"/>
                                        <p:tgtEl>
                                          <p:spTgt spid="9"/>
                                        </p:tgtEl>
                                      </p:cBhvr>
                                    </p:animEffect>
                                    <p:animScale>
                                      <p:cBhvr>
                                        <p:cTn id="14"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035F69AC-0EEF-41C7-8412-8323C6D55737}"/>
              </a:ext>
            </a:extLst>
          </p:cNvPr>
          <p:cNvGraphicFramePr>
            <a:graphicFrameLocks noChangeAspect="1"/>
          </p:cNvGraphicFramePr>
          <p:nvPr>
            <p:custDataLst>
              <p:tags r:id="rId2"/>
            </p:custDataLst>
            <p:extLst>
              <p:ext uri="{D42A27DB-BD31-4B8C-83A1-F6EECF244321}">
                <p14:modId xmlns:p14="http://schemas.microsoft.com/office/powerpoint/2010/main" val="26863260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9" name="Straight Connector 18">
            <a:extLst>
              <a:ext uri="{FF2B5EF4-FFF2-40B4-BE49-F238E27FC236}">
                <a16:creationId xmlns:a16="http://schemas.microsoft.com/office/drawing/2014/main" id="{FBB51A30-8CEF-4C02-B449-8C8A78711398}"/>
              </a:ext>
            </a:extLst>
          </p:cNvPr>
          <p:cNvCxnSpPr/>
          <p:nvPr/>
        </p:nvCxnSpPr>
        <p:spPr>
          <a:xfrm>
            <a:off x="458707" y="2604493"/>
            <a:ext cx="457200" cy="0"/>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E86F333-6D7F-4E42-9D5E-E7BB55AF862A}"/>
              </a:ext>
            </a:extLst>
          </p:cNvPr>
          <p:cNvCxnSpPr>
            <a:cxnSpLocks/>
          </p:cNvCxnSpPr>
          <p:nvPr/>
        </p:nvCxnSpPr>
        <p:spPr>
          <a:xfrm>
            <a:off x="458707" y="2604493"/>
            <a:ext cx="3224168" cy="0"/>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ico-white-house">
            <a:extLst>
              <a:ext uri="{FF2B5EF4-FFF2-40B4-BE49-F238E27FC236}">
                <a16:creationId xmlns:a16="http://schemas.microsoft.com/office/drawing/2014/main" id="{9F51E411-EAA0-4C9C-A25F-157BB0B50C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1875" y="1589744"/>
            <a:ext cx="847000" cy="847000"/>
          </a:xfrm>
          <a:prstGeom prst="rect">
            <a:avLst/>
          </a:prstGeom>
        </p:spPr>
      </p:pic>
      <p:cxnSp>
        <p:nvCxnSpPr>
          <p:cNvPr id="22" name="Straight Connector 21">
            <a:extLst>
              <a:ext uri="{FF2B5EF4-FFF2-40B4-BE49-F238E27FC236}">
                <a16:creationId xmlns:a16="http://schemas.microsoft.com/office/drawing/2014/main" id="{6F69E01E-722D-4075-8377-0BB99878087B}"/>
              </a:ext>
            </a:extLst>
          </p:cNvPr>
          <p:cNvCxnSpPr>
            <a:cxnSpLocks/>
          </p:cNvCxnSpPr>
          <p:nvPr/>
        </p:nvCxnSpPr>
        <p:spPr>
          <a:xfrm>
            <a:off x="4381875" y="2604493"/>
            <a:ext cx="3224168" cy="0"/>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9AE539-4581-4802-9385-C8849116F7F6}"/>
              </a:ext>
            </a:extLst>
          </p:cNvPr>
          <p:cNvCxnSpPr/>
          <p:nvPr/>
        </p:nvCxnSpPr>
        <p:spPr>
          <a:xfrm>
            <a:off x="4381875" y="2604493"/>
            <a:ext cx="457200" cy="0"/>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ico-grammar-check">
            <a:extLst>
              <a:ext uri="{FF2B5EF4-FFF2-40B4-BE49-F238E27FC236}">
                <a16:creationId xmlns:a16="http://schemas.microsoft.com/office/drawing/2014/main" id="{105CA335-0B12-4DE1-8EA5-A5C007917B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48886" y="1654554"/>
            <a:ext cx="782190" cy="782190"/>
          </a:xfrm>
          <a:prstGeom prst="rect">
            <a:avLst/>
          </a:prstGeom>
        </p:spPr>
      </p:pic>
      <p:cxnSp>
        <p:nvCxnSpPr>
          <p:cNvPr id="24" name="Straight Connector 23">
            <a:extLst>
              <a:ext uri="{FF2B5EF4-FFF2-40B4-BE49-F238E27FC236}">
                <a16:creationId xmlns:a16="http://schemas.microsoft.com/office/drawing/2014/main" id="{987A9784-3235-40BE-A6E2-A07C505880A9}"/>
              </a:ext>
            </a:extLst>
          </p:cNvPr>
          <p:cNvCxnSpPr>
            <a:cxnSpLocks/>
          </p:cNvCxnSpPr>
          <p:nvPr/>
        </p:nvCxnSpPr>
        <p:spPr>
          <a:xfrm>
            <a:off x="8448886" y="2604493"/>
            <a:ext cx="3224168" cy="0"/>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5C8579E-91F8-44B7-AE64-849F054963D2}"/>
              </a:ext>
            </a:extLst>
          </p:cNvPr>
          <p:cNvCxnSpPr/>
          <p:nvPr/>
        </p:nvCxnSpPr>
        <p:spPr>
          <a:xfrm>
            <a:off x="8448886" y="2604493"/>
            <a:ext cx="457200" cy="0"/>
          </a:xfrm>
          <a:prstGeom prst="line">
            <a:avLst/>
          </a:prstGeom>
          <a:ln w="3810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itle 5">
            <a:extLst>
              <a:ext uri="{FF2B5EF4-FFF2-40B4-BE49-F238E27FC236}">
                <a16:creationId xmlns:a16="http://schemas.microsoft.com/office/drawing/2014/main" id="{48E2221F-BCEC-47AB-AA72-7E6835D3935F}"/>
              </a:ext>
            </a:extLst>
          </p:cNvPr>
          <p:cNvSpPr txBox="1">
            <a:spLocks/>
          </p:cNvSpPr>
          <p:nvPr/>
        </p:nvSpPr>
        <p:spPr>
          <a:xfrm>
            <a:off x="430305" y="363070"/>
            <a:ext cx="4964161" cy="594161"/>
          </a:xfrm>
          <a:prstGeom prst="rect">
            <a:avLst/>
          </a:prstGeom>
          <a:solidFill>
            <a:schemeClr val="tx1"/>
          </a:solidFill>
        </p:spPr>
        <p:txBody>
          <a:bodyPr vert="horz" lIns="0" tIns="0" rIns="0" bIns="0" rtlCol="0" anchorCtr="0">
            <a:no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US" sz="5400" dirty="0"/>
              <a:t>BUT today…</a:t>
            </a:r>
            <a:endParaRPr lang="en-GB" sz="5400" dirty="0"/>
          </a:p>
        </p:txBody>
      </p:sp>
      <p:grpSp>
        <p:nvGrpSpPr>
          <p:cNvPr id="4" name="Group 3">
            <a:extLst>
              <a:ext uri="{FF2B5EF4-FFF2-40B4-BE49-F238E27FC236}">
                <a16:creationId xmlns:a16="http://schemas.microsoft.com/office/drawing/2014/main" id="{0E32A6E3-B030-4CC1-9369-F91023E38183}"/>
              </a:ext>
            </a:extLst>
          </p:cNvPr>
          <p:cNvGrpSpPr/>
          <p:nvPr/>
        </p:nvGrpSpPr>
        <p:grpSpPr>
          <a:xfrm>
            <a:off x="458707" y="2785468"/>
            <a:ext cx="3224168" cy="2311147"/>
            <a:chOff x="602544" y="2785468"/>
            <a:chExt cx="3224168" cy="2311147"/>
          </a:xfrm>
        </p:grpSpPr>
        <p:sp>
          <p:nvSpPr>
            <p:cNvPr id="6" name="TextBox 5">
              <a:extLst>
                <a:ext uri="{FF2B5EF4-FFF2-40B4-BE49-F238E27FC236}">
                  <a16:creationId xmlns:a16="http://schemas.microsoft.com/office/drawing/2014/main" id="{0327495C-D350-498D-9834-CB79DFF04B9B}"/>
                </a:ext>
              </a:extLst>
            </p:cNvPr>
            <p:cNvSpPr txBox="1"/>
            <p:nvPr/>
          </p:nvSpPr>
          <p:spPr>
            <a:xfrm>
              <a:off x="602544" y="2785468"/>
              <a:ext cx="3224168" cy="997196"/>
            </a:xfrm>
            <a:prstGeom prst="rect">
              <a:avLst/>
            </a:prstGeom>
            <a:noFill/>
          </p:spPr>
          <p:txBody>
            <a:bodyPr wrap="square" lIns="0" tIns="0" rIns="0" bIns="0">
              <a:spAutoFit/>
            </a:bodyPr>
            <a:lstStyle/>
            <a:p>
              <a:pPr>
                <a:lnSpc>
                  <a:spcPct val="90000"/>
                </a:lnSpc>
              </a:pPr>
              <a:r>
                <a:rPr lang="en-US" sz="3600" b="1" dirty="0">
                  <a:solidFill>
                    <a:schemeClr val="accent2"/>
                  </a:solidFill>
                  <a:latin typeface="+mj-lt"/>
                  <a:ea typeface="Times New Roman" panose="02020603050405020304" pitchFamily="18" charset="0"/>
                  <a:cs typeface="Calibri" panose="020F0502020204030204" pitchFamily="34" charset="0"/>
                </a:rPr>
                <a:t>Billions are </a:t>
              </a:r>
              <a:br>
                <a:rPr lang="en-US" sz="3600" b="1" dirty="0">
                  <a:solidFill>
                    <a:schemeClr val="accent2"/>
                  </a:solidFill>
                  <a:latin typeface="+mj-lt"/>
                  <a:ea typeface="Times New Roman" panose="02020603050405020304" pitchFamily="18" charset="0"/>
                  <a:cs typeface="Calibri" panose="020F0502020204030204" pitchFamily="34" charset="0"/>
                </a:rPr>
              </a:br>
              <a:r>
                <a:rPr lang="en-US" sz="3600" b="1" dirty="0">
                  <a:solidFill>
                    <a:schemeClr val="accent2"/>
                  </a:solidFill>
                  <a:latin typeface="+mj-lt"/>
                  <a:ea typeface="Times New Roman" panose="02020603050405020304" pitchFamily="18" charset="0"/>
                  <a:cs typeface="Calibri" panose="020F0502020204030204" pitchFamily="34" charset="0"/>
                </a:rPr>
                <a:t>wasted</a:t>
              </a:r>
              <a:endParaRPr lang="en-GB" sz="3600" dirty="0">
                <a:solidFill>
                  <a:schemeClr val="accent2"/>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8" name="TextBox 17">
              <a:extLst>
                <a:ext uri="{FF2B5EF4-FFF2-40B4-BE49-F238E27FC236}">
                  <a16:creationId xmlns:a16="http://schemas.microsoft.com/office/drawing/2014/main" id="{F8C03176-C88A-46AA-B0F4-5DD4C35854DB}"/>
                </a:ext>
              </a:extLst>
            </p:cNvPr>
            <p:cNvSpPr txBox="1"/>
            <p:nvPr/>
          </p:nvSpPr>
          <p:spPr>
            <a:xfrm>
              <a:off x="602544" y="4099419"/>
              <a:ext cx="3224168" cy="997196"/>
            </a:xfrm>
            <a:prstGeom prst="rect">
              <a:avLst/>
            </a:prstGeom>
            <a:noFill/>
          </p:spPr>
          <p:txBody>
            <a:bodyPr wrap="square" lIns="0" tIns="0" rIns="0" bIns="0">
              <a:spAutoFit/>
            </a:bodyPr>
            <a:lstStyle/>
            <a:p>
              <a:pPr>
                <a:lnSpc>
                  <a:spcPct val="90000"/>
                </a:lnSpc>
              </a:pPr>
              <a:r>
                <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by the o</a:t>
              </a: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rganisations on Cloud </a:t>
              </a:r>
              <a:r>
                <a:rPr lang="en-US" sz="2400" dirty="0">
                  <a:solidFill>
                    <a:schemeClr val="bg1"/>
                  </a:solidFill>
                  <a:latin typeface="Calibri" panose="020F0502020204030204" pitchFamily="34" charset="0"/>
                  <a:ea typeface="Times New Roman" panose="02020603050405020304" pitchFamily="18" charset="0"/>
                  <a:cs typeface="Calibri" panose="020F0502020204030204" pitchFamily="34" charset="0"/>
                </a:rPr>
                <a:t>but benefits are still not realized</a:t>
              </a:r>
              <a:endParaRPr lang="en-GB" sz="24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5" name="Group 4">
            <a:extLst>
              <a:ext uri="{FF2B5EF4-FFF2-40B4-BE49-F238E27FC236}">
                <a16:creationId xmlns:a16="http://schemas.microsoft.com/office/drawing/2014/main" id="{1327D050-2FE5-424C-9CFC-969B08F5554E}"/>
              </a:ext>
            </a:extLst>
          </p:cNvPr>
          <p:cNvGrpSpPr/>
          <p:nvPr/>
        </p:nvGrpSpPr>
        <p:grpSpPr>
          <a:xfrm>
            <a:off x="4381875" y="2785468"/>
            <a:ext cx="3224168" cy="2311147"/>
            <a:chOff x="4392150" y="2785468"/>
            <a:chExt cx="3224168" cy="2311147"/>
          </a:xfrm>
        </p:grpSpPr>
        <p:sp>
          <p:nvSpPr>
            <p:cNvPr id="9" name="TextBox 8">
              <a:extLst>
                <a:ext uri="{FF2B5EF4-FFF2-40B4-BE49-F238E27FC236}">
                  <a16:creationId xmlns:a16="http://schemas.microsoft.com/office/drawing/2014/main" id="{AA7367B7-0788-46C9-BB2E-89BC7737D1AF}"/>
                </a:ext>
              </a:extLst>
            </p:cNvPr>
            <p:cNvSpPr txBox="1">
              <a:spLocks/>
            </p:cNvSpPr>
            <p:nvPr/>
          </p:nvSpPr>
          <p:spPr>
            <a:xfrm>
              <a:off x="4392150" y="2785468"/>
              <a:ext cx="3224168" cy="997196"/>
            </a:xfrm>
            <a:prstGeom prst="rect">
              <a:avLst/>
            </a:prstGeom>
            <a:noFill/>
          </p:spPr>
          <p:txBody>
            <a:bodyPr wrap="square" lIns="0" tIns="0" rIns="0" bIns="0">
              <a:spAutoFit/>
            </a:bodyPr>
            <a:lstStyle/>
            <a:p>
              <a:pPr>
                <a:lnSpc>
                  <a:spcPct val="90000"/>
                </a:lnSpc>
              </a:pPr>
              <a:r>
                <a:rPr lang="en-US" sz="3600" b="1" dirty="0">
                  <a:solidFill>
                    <a:srgbClr val="EE3D8B"/>
                  </a:solidFill>
                  <a:latin typeface="+mj-lt"/>
                  <a:ea typeface="Times New Roman" panose="02020603050405020304" pitchFamily="18" charset="0"/>
                  <a:cs typeface="Calibri" panose="020F0502020204030204" pitchFamily="34" charset="0"/>
                </a:rPr>
                <a:t>s</a:t>
              </a:r>
              <a:r>
                <a:rPr lang="en-US" sz="3600" b="1" dirty="0">
                  <a:solidFill>
                    <a:srgbClr val="EE3D8B"/>
                  </a:solidFill>
                  <a:effectLst/>
                  <a:latin typeface="+mj-lt"/>
                  <a:ea typeface="Times New Roman" panose="02020603050405020304" pitchFamily="18" charset="0"/>
                  <a:cs typeface="Calibri" panose="020F0502020204030204" pitchFamily="34" charset="0"/>
                </a:rPr>
                <a:t>ignificant inefficiencies</a:t>
              </a:r>
              <a:endParaRPr lang="en-GB" sz="3600" dirty="0">
                <a:solidFill>
                  <a:srgbClr val="EE3D8B"/>
                </a:solidFill>
              </a:endParaRPr>
            </a:p>
          </p:txBody>
        </p:sp>
        <p:sp>
          <p:nvSpPr>
            <p:cNvPr id="21" name="TextBox 20">
              <a:extLst>
                <a:ext uri="{FF2B5EF4-FFF2-40B4-BE49-F238E27FC236}">
                  <a16:creationId xmlns:a16="http://schemas.microsoft.com/office/drawing/2014/main" id="{A93BDF8E-79A8-41CE-AD74-76CA2F768CEC}"/>
                </a:ext>
              </a:extLst>
            </p:cNvPr>
            <p:cNvSpPr txBox="1">
              <a:spLocks/>
            </p:cNvSpPr>
            <p:nvPr/>
          </p:nvSpPr>
          <p:spPr>
            <a:xfrm>
              <a:off x="4392150" y="4099419"/>
              <a:ext cx="3224168" cy="997196"/>
            </a:xfrm>
            <a:prstGeom prst="rect">
              <a:avLst/>
            </a:prstGeom>
            <a:noFill/>
          </p:spPr>
          <p:txBody>
            <a:bodyPr wrap="square" lIns="0" tIns="0" rIns="0" bIns="0">
              <a:spAutoFit/>
            </a:bodyPr>
            <a:lstStyle/>
            <a:p>
              <a:pPr>
                <a:lnSpc>
                  <a:spcPct val="90000"/>
                </a:lnSpc>
              </a:pPr>
              <a:r>
                <a:rPr lang="en-US" sz="2400" dirty="0">
                  <a:solidFill>
                    <a:schemeClr val="bg1"/>
                  </a:solidFill>
                  <a:effectLst/>
                  <a:ea typeface="Times New Roman" panose="02020603050405020304" pitchFamily="18" charset="0"/>
                  <a:cs typeface="Calibri" panose="020F0502020204030204" pitchFamily="34" charset="0"/>
                </a:rPr>
                <a:t>are called out by the regulator around Cloud adoption </a:t>
              </a:r>
              <a:endParaRPr lang="en-GB" sz="2400" dirty="0">
                <a:solidFill>
                  <a:schemeClr val="bg1"/>
                </a:solidFill>
              </a:endParaRPr>
            </a:p>
          </p:txBody>
        </p:sp>
      </p:grpSp>
      <p:grpSp>
        <p:nvGrpSpPr>
          <p:cNvPr id="10" name="Group 9">
            <a:extLst>
              <a:ext uri="{FF2B5EF4-FFF2-40B4-BE49-F238E27FC236}">
                <a16:creationId xmlns:a16="http://schemas.microsoft.com/office/drawing/2014/main" id="{7977E17C-C8DB-4B3B-AA98-B9E9707C83A8}"/>
              </a:ext>
            </a:extLst>
          </p:cNvPr>
          <p:cNvGrpSpPr/>
          <p:nvPr/>
        </p:nvGrpSpPr>
        <p:grpSpPr>
          <a:xfrm>
            <a:off x="8448886" y="2785468"/>
            <a:ext cx="3285914" cy="2311147"/>
            <a:chOff x="8181757" y="2785468"/>
            <a:chExt cx="3285914" cy="2311147"/>
          </a:xfrm>
        </p:grpSpPr>
        <p:sp>
          <p:nvSpPr>
            <p:cNvPr id="12" name="TextBox 11">
              <a:extLst>
                <a:ext uri="{FF2B5EF4-FFF2-40B4-BE49-F238E27FC236}">
                  <a16:creationId xmlns:a16="http://schemas.microsoft.com/office/drawing/2014/main" id="{00A0A5AD-2B5D-4A07-ADCB-4200467EAD56}"/>
                </a:ext>
              </a:extLst>
            </p:cNvPr>
            <p:cNvSpPr txBox="1">
              <a:spLocks/>
            </p:cNvSpPr>
            <p:nvPr/>
          </p:nvSpPr>
          <p:spPr>
            <a:xfrm>
              <a:off x="8181757" y="2785468"/>
              <a:ext cx="3224168" cy="997196"/>
            </a:xfrm>
            <a:prstGeom prst="rect">
              <a:avLst/>
            </a:prstGeom>
            <a:noFill/>
          </p:spPr>
          <p:txBody>
            <a:bodyPr wrap="square" lIns="0" tIns="0" rIns="0" bIns="0">
              <a:spAutoFit/>
            </a:bodyPr>
            <a:lstStyle/>
            <a:p>
              <a:pPr>
                <a:lnSpc>
                  <a:spcPct val="90000"/>
                </a:lnSpc>
              </a:pPr>
              <a:r>
                <a:rPr lang="en-US" sz="3600" b="1" dirty="0">
                  <a:solidFill>
                    <a:srgbClr val="FFBE00"/>
                  </a:solidFill>
                  <a:effectLst/>
                  <a:latin typeface="+mj-lt"/>
                  <a:ea typeface="Times New Roman" panose="02020603050405020304" pitchFamily="18" charset="0"/>
                  <a:cs typeface="Calibri" panose="020F0502020204030204" pitchFamily="34" charset="0"/>
                </a:rPr>
                <a:t>Regulatory scrutiny</a:t>
              </a:r>
              <a:endParaRPr lang="en-GB" sz="3600" dirty="0">
                <a:solidFill>
                  <a:srgbClr val="FFBE00"/>
                </a:solidFill>
              </a:endParaRPr>
            </a:p>
          </p:txBody>
        </p:sp>
        <p:sp>
          <p:nvSpPr>
            <p:cNvPr id="26" name="TextBox 25">
              <a:extLst>
                <a:ext uri="{FF2B5EF4-FFF2-40B4-BE49-F238E27FC236}">
                  <a16:creationId xmlns:a16="http://schemas.microsoft.com/office/drawing/2014/main" id="{6EE5F626-CA88-4639-B4B2-A3F49852FAFE}"/>
                </a:ext>
              </a:extLst>
            </p:cNvPr>
            <p:cNvSpPr txBox="1">
              <a:spLocks/>
            </p:cNvSpPr>
            <p:nvPr/>
          </p:nvSpPr>
          <p:spPr>
            <a:xfrm>
              <a:off x="8181757" y="4099419"/>
              <a:ext cx="3285914" cy="997196"/>
            </a:xfrm>
            <a:prstGeom prst="rect">
              <a:avLst/>
            </a:prstGeom>
            <a:noFill/>
          </p:spPr>
          <p:txBody>
            <a:bodyPr wrap="square" lIns="0" tIns="0" rIns="0" bIns="0">
              <a:spAutoFit/>
            </a:bodyPr>
            <a:lstStyle/>
            <a:p>
              <a:pPr>
                <a:lnSpc>
                  <a:spcPct val="90000"/>
                </a:lnSpc>
              </a:pPr>
              <a:r>
                <a:rPr lang="en-US" sz="24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after AWS outages focusing on resilience with further guidelines in 2022 </a:t>
              </a:r>
            </a:p>
          </p:txBody>
        </p:sp>
      </p:grpSp>
      <p:grpSp>
        <p:nvGrpSpPr>
          <p:cNvPr id="71" name="Group 70">
            <a:extLst>
              <a:ext uri="{FF2B5EF4-FFF2-40B4-BE49-F238E27FC236}">
                <a16:creationId xmlns:a16="http://schemas.microsoft.com/office/drawing/2014/main" id="{22BEAE3A-F62F-43BC-A206-938A1395B388}"/>
              </a:ext>
            </a:extLst>
          </p:cNvPr>
          <p:cNvGrpSpPr/>
          <p:nvPr/>
        </p:nvGrpSpPr>
        <p:grpSpPr>
          <a:xfrm>
            <a:off x="446064" y="1686329"/>
            <a:ext cx="814146" cy="748158"/>
            <a:chOff x="-4682995" y="-6050058"/>
            <a:chExt cx="4937770" cy="4537556"/>
          </a:xfrm>
          <a:solidFill>
            <a:schemeClr val="accent2"/>
          </a:solidFill>
        </p:grpSpPr>
        <p:sp>
          <p:nvSpPr>
            <p:cNvPr id="28" name="Freeform: Shape 27">
              <a:extLst>
                <a:ext uri="{FF2B5EF4-FFF2-40B4-BE49-F238E27FC236}">
                  <a16:creationId xmlns:a16="http://schemas.microsoft.com/office/drawing/2014/main" id="{D6942933-BF60-4CA2-8A56-84E3DC5F353A}"/>
                </a:ext>
              </a:extLst>
            </p:cNvPr>
            <p:cNvSpPr/>
            <p:nvPr/>
          </p:nvSpPr>
          <p:spPr>
            <a:xfrm>
              <a:off x="-4682995" y="-6050058"/>
              <a:ext cx="4937770" cy="4537556"/>
            </a:xfrm>
            <a:custGeom>
              <a:avLst/>
              <a:gdLst>
                <a:gd name="connsiteX0" fmla="*/ 4825211 w 4937770"/>
                <a:gd name="connsiteY0" fmla="*/ 874894 h 4537556"/>
                <a:gd name="connsiteX1" fmla="*/ 4518208 w 4937770"/>
                <a:gd name="connsiteY1" fmla="*/ 419630 h 4537556"/>
                <a:gd name="connsiteX2" fmla="*/ 4062944 w 4937770"/>
                <a:gd name="connsiteY2" fmla="*/ 112627 h 4537556"/>
                <a:gd name="connsiteX3" fmla="*/ 3505349 w 4937770"/>
                <a:gd name="connsiteY3" fmla="*/ 38 h 4537556"/>
                <a:gd name="connsiteX4" fmla="*/ 1432372 w 4937770"/>
                <a:gd name="connsiteY4" fmla="*/ 0 h 4537556"/>
                <a:gd name="connsiteX5" fmla="*/ 874777 w 4937770"/>
                <a:gd name="connsiteY5" fmla="*/ 112589 h 4537556"/>
                <a:gd name="connsiteX6" fmla="*/ 419514 w 4937770"/>
                <a:gd name="connsiteY6" fmla="*/ 419592 h 4537556"/>
                <a:gd name="connsiteX7" fmla="*/ 112510 w 4937770"/>
                <a:gd name="connsiteY7" fmla="*/ 874856 h 4537556"/>
                <a:gd name="connsiteX8" fmla="*/ 0 w 4937770"/>
                <a:gd name="connsiteY8" fmla="*/ 1432450 h 4537556"/>
                <a:gd name="connsiteX9" fmla="*/ 0 w 4937770"/>
                <a:gd name="connsiteY9" fmla="*/ 4537557 h 4537556"/>
                <a:gd name="connsiteX10" fmla="*/ 2175358 w 4937770"/>
                <a:gd name="connsiteY10" fmla="*/ 4537557 h 4537556"/>
                <a:gd name="connsiteX11" fmla="*/ 2175358 w 4937770"/>
                <a:gd name="connsiteY11" fmla="*/ 2864890 h 4537556"/>
                <a:gd name="connsiteX12" fmla="*/ 3505320 w 4937770"/>
                <a:gd name="connsiteY12" fmla="*/ 2864890 h 4537556"/>
                <a:gd name="connsiteX13" fmla="*/ 4062915 w 4937770"/>
                <a:gd name="connsiteY13" fmla="*/ 2752262 h 4537556"/>
                <a:gd name="connsiteX14" fmla="*/ 4518178 w 4937770"/>
                <a:gd name="connsiteY14" fmla="*/ 2445298 h 4537556"/>
                <a:gd name="connsiteX15" fmla="*/ 4825181 w 4937770"/>
                <a:gd name="connsiteY15" fmla="*/ 1989996 h 4537556"/>
                <a:gd name="connsiteX16" fmla="*/ 4937770 w 4937770"/>
                <a:gd name="connsiteY16" fmla="*/ 1432440 h 4537556"/>
                <a:gd name="connsiteX17" fmla="*/ 4825181 w 4937770"/>
                <a:gd name="connsiteY17" fmla="*/ 874885 h 4537556"/>
                <a:gd name="connsiteX18" fmla="*/ 1432460 w 4937770"/>
                <a:gd name="connsiteY18" fmla="*/ 102487 h 4537556"/>
                <a:gd name="connsiteX19" fmla="*/ 2972375 w 4937770"/>
                <a:gd name="connsiteY19" fmla="*/ 102487 h 4537556"/>
                <a:gd name="connsiteX20" fmla="*/ 2969734 w 4937770"/>
                <a:gd name="connsiteY20" fmla="*/ 103635 h 4537556"/>
                <a:gd name="connsiteX21" fmla="*/ 2947844 w 4937770"/>
                <a:gd name="connsiteY21" fmla="*/ 112629 h 4537556"/>
                <a:gd name="connsiteX22" fmla="*/ 2635716 w 4937770"/>
                <a:gd name="connsiteY22" fmla="*/ 294101 h 4537556"/>
                <a:gd name="connsiteX23" fmla="*/ 2622054 w 4937770"/>
                <a:gd name="connsiteY23" fmla="*/ 304625 h 4537556"/>
                <a:gd name="connsiteX24" fmla="*/ 2595227 w 4937770"/>
                <a:gd name="connsiteY24" fmla="*/ 326286 h 4537556"/>
                <a:gd name="connsiteX25" fmla="*/ 2492582 w 4937770"/>
                <a:gd name="connsiteY25" fmla="*/ 419626 h 4537556"/>
                <a:gd name="connsiteX26" fmla="*/ 2219144 w 4937770"/>
                <a:gd name="connsiteY26" fmla="*/ 801519 h 4537556"/>
                <a:gd name="connsiteX27" fmla="*/ 261968 w 4937770"/>
                <a:gd name="connsiteY27" fmla="*/ 801557 h 4537556"/>
                <a:gd name="connsiteX28" fmla="*/ 1432433 w 4937770"/>
                <a:gd name="connsiteY28" fmla="*/ 102482 h 4537556"/>
                <a:gd name="connsiteX29" fmla="*/ 102498 w 4937770"/>
                <a:gd name="connsiteY29" fmla="*/ 1432449 h 4537556"/>
                <a:gd name="connsiteX30" fmla="*/ 212069 w 4937770"/>
                <a:gd name="connsiteY30" fmla="*/ 904011 h 4537556"/>
                <a:gd name="connsiteX31" fmla="*/ 2173653 w 4937770"/>
                <a:gd name="connsiteY31" fmla="*/ 904011 h 4537556"/>
                <a:gd name="connsiteX32" fmla="*/ 2072968 w 4937770"/>
                <a:gd name="connsiteY32" fmla="*/ 1432449 h 4537556"/>
                <a:gd name="connsiteX33" fmla="*/ 2072968 w 4937770"/>
                <a:gd name="connsiteY33" fmla="*/ 2012705 h 4537556"/>
                <a:gd name="connsiteX34" fmla="*/ 102566 w 4937770"/>
                <a:gd name="connsiteY34" fmla="*/ 2012705 h 4537556"/>
                <a:gd name="connsiteX35" fmla="*/ 2072899 w 4937770"/>
                <a:gd name="connsiteY35" fmla="*/ 4421460 h 4537556"/>
                <a:gd name="connsiteX36" fmla="*/ 102498 w 4937770"/>
                <a:gd name="connsiteY36" fmla="*/ 4421460 h 4537556"/>
                <a:gd name="connsiteX37" fmla="*/ 102498 w 4937770"/>
                <a:gd name="connsiteY37" fmla="*/ 3326335 h 4537556"/>
                <a:gd name="connsiteX38" fmla="*/ 2072899 w 4937770"/>
                <a:gd name="connsiteY38" fmla="*/ 3326335 h 4537556"/>
                <a:gd name="connsiteX39" fmla="*/ 2072899 w 4937770"/>
                <a:gd name="connsiteY39" fmla="*/ 3210337 h 4537556"/>
                <a:gd name="connsiteX40" fmla="*/ 102498 w 4937770"/>
                <a:gd name="connsiteY40" fmla="*/ 3210337 h 4537556"/>
                <a:gd name="connsiteX41" fmla="*/ 102498 w 4937770"/>
                <a:gd name="connsiteY41" fmla="*/ 2115212 h 4537556"/>
                <a:gd name="connsiteX42" fmla="*/ 2072899 w 4937770"/>
                <a:gd name="connsiteY42" fmla="*/ 2115212 h 4537556"/>
                <a:gd name="connsiteX43" fmla="*/ 2072899 w 4937770"/>
                <a:gd name="connsiteY43" fmla="*/ 2864919 h 4537556"/>
                <a:gd name="connsiteX44" fmla="*/ 2972365 w 4937770"/>
                <a:gd name="connsiteY44" fmla="*/ 2762421 h 4537556"/>
                <a:gd name="connsiteX45" fmla="*/ 2175387 w 4937770"/>
                <a:gd name="connsiteY45" fmla="*/ 2762421 h 4537556"/>
                <a:gd name="connsiteX46" fmla="*/ 2175387 w 4937770"/>
                <a:gd name="connsiteY46" fmla="*/ 1965522 h 4537556"/>
                <a:gd name="connsiteX47" fmla="*/ 2176535 w 4937770"/>
                <a:gd name="connsiteY47" fmla="*/ 1968277 h 4537556"/>
                <a:gd name="connsiteX48" fmla="*/ 2185529 w 4937770"/>
                <a:gd name="connsiteY48" fmla="*/ 1990053 h 4537556"/>
                <a:gd name="connsiteX49" fmla="*/ 2492493 w 4937770"/>
                <a:gd name="connsiteY49" fmla="*/ 2445356 h 4537556"/>
                <a:gd name="connsiteX50" fmla="*/ 2595137 w 4937770"/>
                <a:gd name="connsiteY50" fmla="*/ 2538696 h 4537556"/>
                <a:gd name="connsiteX51" fmla="*/ 2621965 w 4937770"/>
                <a:gd name="connsiteY51" fmla="*/ 2560318 h 4537556"/>
                <a:gd name="connsiteX52" fmla="*/ 2635627 w 4937770"/>
                <a:gd name="connsiteY52" fmla="*/ 2570919 h 4537556"/>
                <a:gd name="connsiteX53" fmla="*/ 2947754 w 4937770"/>
                <a:gd name="connsiteY53" fmla="*/ 2752362 h 4537556"/>
                <a:gd name="connsiteX54" fmla="*/ 2969645 w 4937770"/>
                <a:gd name="connsiteY54" fmla="*/ 2761432 h 4537556"/>
                <a:gd name="connsiteX55" fmla="*/ 2972362 w 4937770"/>
                <a:gd name="connsiteY55" fmla="*/ 2762427 h 4537556"/>
                <a:gd name="connsiteX56" fmla="*/ 3505428 w 4937770"/>
                <a:gd name="connsiteY56" fmla="*/ 2762421 h 4537556"/>
                <a:gd name="connsiteX57" fmla="*/ 2175466 w 4937770"/>
                <a:gd name="connsiteY57" fmla="*/ 1432459 h 4537556"/>
                <a:gd name="connsiteX58" fmla="*/ 3505428 w 4937770"/>
                <a:gd name="connsiteY58" fmla="*/ 102497 h 4537556"/>
                <a:gd name="connsiteX59" fmla="*/ 4835390 w 4937770"/>
                <a:gd name="connsiteY59" fmla="*/ 1432459 h 4537556"/>
                <a:gd name="connsiteX60" fmla="*/ 3505428 w 4937770"/>
                <a:gd name="connsiteY60" fmla="*/ 2762421 h 45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7770" h="4537556">
                  <a:moveTo>
                    <a:pt x="4825211" y="874894"/>
                  </a:moveTo>
                  <a:cubicBezTo>
                    <a:pt x="4753072" y="704365"/>
                    <a:pt x="4649744" y="551206"/>
                    <a:pt x="4518208" y="419630"/>
                  </a:cubicBezTo>
                  <a:cubicBezTo>
                    <a:pt x="4386632" y="288055"/>
                    <a:pt x="4233512" y="184803"/>
                    <a:pt x="4062944" y="112627"/>
                  </a:cubicBezTo>
                  <a:cubicBezTo>
                    <a:pt x="3886292" y="37962"/>
                    <a:pt x="3698686" y="38"/>
                    <a:pt x="3505349" y="38"/>
                  </a:cubicBezTo>
                  <a:lnTo>
                    <a:pt x="1432372" y="0"/>
                  </a:lnTo>
                  <a:cubicBezTo>
                    <a:pt x="1239035" y="0"/>
                    <a:pt x="1051469" y="37849"/>
                    <a:pt x="874777" y="112589"/>
                  </a:cubicBezTo>
                  <a:cubicBezTo>
                    <a:pt x="704248" y="184728"/>
                    <a:pt x="551089" y="288056"/>
                    <a:pt x="419514" y="419592"/>
                  </a:cubicBezTo>
                  <a:cubicBezTo>
                    <a:pt x="287938" y="551168"/>
                    <a:pt x="184686" y="704287"/>
                    <a:pt x="112510" y="874856"/>
                  </a:cubicBezTo>
                  <a:cubicBezTo>
                    <a:pt x="37845" y="1051547"/>
                    <a:pt x="0" y="1239074"/>
                    <a:pt x="0" y="1432450"/>
                  </a:cubicBezTo>
                  <a:lnTo>
                    <a:pt x="0" y="4537557"/>
                  </a:lnTo>
                  <a:lnTo>
                    <a:pt x="2175358" y="4537557"/>
                  </a:lnTo>
                  <a:lnTo>
                    <a:pt x="2175358" y="2864890"/>
                  </a:lnTo>
                  <a:lnTo>
                    <a:pt x="3505320" y="2864890"/>
                  </a:lnTo>
                  <a:cubicBezTo>
                    <a:pt x="3698657" y="2864890"/>
                    <a:pt x="3886223" y="2827041"/>
                    <a:pt x="4062915" y="2752262"/>
                  </a:cubicBezTo>
                  <a:cubicBezTo>
                    <a:pt x="4233443" y="2680161"/>
                    <a:pt x="4386603" y="2576874"/>
                    <a:pt x="4518178" y="2445298"/>
                  </a:cubicBezTo>
                  <a:cubicBezTo>
                    <a:pt x="4649754" y="2313723"/>
                    <a:pt x="4753006" y="2160603"/>
                    <a:pt x="4825181" y="1989996"/>
                  </a:cubicBezTo>
                  <a:cubicBezTo>
                    <a:pt x="4899923" y="1813422"/>
                    <a:pt x="4937770" y="1625777"/>
                    <a:pt x="4937770" y="1432440"/>
                  </a:cubicBezTo>
                  <a:cubicBezTo>
                    <a:pt x="4937770" y="1239104"/>
                    <a:pt x="4899921" y="1051537"/>
                    <a:pt x="4825181" y="874885"/>
                  </a:cubicBezTo>
                  <a:close/>
                  <a:moveTo>
                    <a:pt x="1432460" y="102487"/>
                  </a:moveTo>
                  <a:lnTo>
                    <a:pt x="2972375" y="102487"/>
                  </a:lnTo>
                  <a:cubicBezTo>
                    <a:pt x="2971495" y="102870"/>
                    <a:pt x="2970691" y="103252"/>
                    <a:pt x="2969734" y="103635"/>
                  </a:cubicBezTo>
                  <a:cubicBezTo>
                    <a:pt x="2962387" y="106582"/>
                    <a:pt x="2955077" y="109567"/>
                    <a:pt x="2947844" y="112629"/>
                  </a:cubicBezTo>
                  <a:cubicBezTo>
                    <a:pt x="2835862" y="159968"/>
                    <a:pt x="2731464" y="220779"/>
                    <a:pt x="2635716" y="294101"/>
                  </a:cubicBezTo>
                  <a:cubicBezTo>
                    <a:pt x="2631162" y="297545"/>
                    <a:pt x="2626608" y="301143"/>
                    <a:pt x="2622054" y="304625"/>
                  </a:cubicBezTo>
                  <a:cubicBezTo>
                    <a:pt x="2613061" y="311743"/>
                    <a:pt x="2604106" y="318938"/>
                    <a:pt x="2595227" y="326286"/>
                  </a:cubicBezTo>
                  <a:cubicBezTo>
                    <a:pt x="2559712" y="355601"/>
                    <a:pt x="2525498" y="386753"/>
                    <a:pt x="2492582" y="419626"/>
                  </a:cubicBezTo>
                  <a:cubicBezTo>
                    <a:pt x="2380179" y="531989"/>
                    <a:pt x="2288449" y="660195"/>
                    <a:pt x="2219144" y="801519"/>
                  </a:cubicBezTo>
                  <a:lnTo>
                    <a:pt x="261968" y="801557"/>
                  </a:lnTo>
                  <a:cubicBezTo>
                    <a:pt x="487077" y="385639"/>
                    <a:pt x="927292" y="102482"/>
                    <a:pt x="1432433" y="102482"/>
                  </a:cubicBezTo>
                  <a:close/>
                  <a:moveTo>
                    <a:pt x="102498" y="1432449"/>
                  </a:moveTo>
                  <a:cubicBezTo>
                    <a:pt x="102498" y="1244775"/>
                    <a:pt x="141610" y="1066016"/>
                    <a:pt x="212069" y="904011"/>
                  </a:cubicBezTo>
                  <a:lnTo>
                    <a:pt x="2173653" y="904011"/>
                  </a:lnTo>
                  <a:cubicBezTo>
                    <a:pt x="2106872" y="1072051"/>
                    <a:pt x="2072968" y="1249703"/>
                    <a:pt x="2072968" y="1432449"/>
                  </a:cubicBezTo>
                  <a:lnTo>
                    <a:pt x="2072968" y="2012705"/>
                  </a:lnTo>
                  <a:lnTo>
                    <a:pt x="102566" y="2012705"/>
                  </a:lnTo>
                  <a:close/>
                  <a:moveTo>
                    <a:pt x="2072899" y="4421460"/>
                  </a:moveTo>
                  <a:lnTo>
                    <a:pt x="102498" y="4421460"/>
                  </a:lnTo>
                  <a:lnTo>
                    <a:pt x="102498" y="3326335"/>
                  </a:lnTo>
                  <a:lnTo>
                    <a:pt x="2072899" y="3326335"/>
                  </a:lnTo>
                  <a:close/>
                  <a:moveTo>
                    <a:pt x="2072899" y="3210337"/>
                  </a:moveTo>
                  <a:lnTo>
                    <a:pt x="102498" y="3210337"/>
                  </a:lnTo>
                  <a:lnTo>
                    <a:pt x="102498" y="2115212"/>
                  </a:lnTo>
                  <a:lnTo>
                    <a:pt x="2072899" y="2115212"/>
                  </a:lnTo>
                  <a:lnTo>
                    <a:pt x="2072899" y="2864919"/>
                  </a:lnTo>
                  <a:close/>
                  <a:moveTo>
                    <a:pt x="2972365" y="2762421"/>
                  </a:moveTo>
                  <a:lnTo>
                    <a:pt x="2175387" y="2762421"/>
                  </a:lnTo>
                  <a:lnTo>
                    <a:pt x="2175387" y="1965522"/>
                  </a:lnTo>
                  <a:cubicBezTo>
                    <a:pt x="2175770" y="1966440"/>
                    <a:pt x="2176153" y="1967320"/>
                    <a:pt x="2176535" y="1968277"/>
                  </a:cubicBezTo>
                  <a:cubicBezTo>
                    <a:pt x="2179482" y="1975587"/>
                    <a:pt x="2182467" y="1982858"/>
                    <a:pt x="2185529" y="1990053"/>
                  </a:cubicBezTo>
                  <a:cubicBezTo>
                    <a:pt x="2257630" y="2160621"/>
                    <a:pt x="2360917" y="2313819"/>
                    <a:pt x="2492493" y="2445356"/>
                  </a:cubicBezTo>
                  <a:cubicBezTo>
                    <a:pt x="2525405" y="2478268"/>
                    <a:pt x="2559657" y="2509382"/>
                    <a:pt x="2595137" y="2538696"/>
                  </a:cubicBezTo>
                  <a:cubicBezTo>
                    <a:pt x="2604016" y="2546006"/>
                    <a:pt x="2612971" y="2553239"/>
                    <a:pt x="2621965" y="2560318"/>
                  </a:cubicBezTo>
                  <a:cubicBezTo>
                    <a:pt x="2626519" y="2563878"/>
                    <a:pt x="2631073" y="2567398"/>
                    <a:pt x="2635627" y="2570919"/>
                  </a:cubicBezTo>
                  <a:cubicBezTo>
                    <a:pt x="2731378" y="2644283"/>
                    <a:pt x="2835783" y="2705022"/>
                    <a:pt x="2947754" y="2752362"/>
                  </a:cubicBezTo>
                  <a:cubicBezTo>
                    <a:pt x="2955064" y="2755500"/>
                    <a:pt x="2962335" y="2758447"/>
                    <a:pt x="2969645" y="2761432"/>
                  </a:cubicBezTo>
                  <a:cubicBezTo>
                    <a:pt x="2970640" y="2761700"/>
                    <a:pt x="2971482" y="2762083"/>
                    <a:pt x="2972362" y="2762427"/>
                  </a:cubicBezTo>
                  <a:close/>
                  <a:moveTo>
                    <a:pt x="3505428" y="2762421"/>
                  </a:moveTo>
                  <a:cubicBezTo>
                    <a:pt x="2772062" y="2762421"/>
                    <a:pt x="2175466" y="2165824"/>
                    <a:pt x="2175466" y="1432459"/>
                  </a:cubicBezTo>
                  <a:cubicBezTo>
                    <a:pt x="2175466" y="699162"/>
                    <a:pt x="2772062" y="102497"/>
                    <a:pt x="3505428" y="102497"/>
                  </a:cubicBezTo>
                  <a:cubicBezTo>
                    <a:pt x="4238724" y="102497"/>
                    <a:pt x="4835390" y="699123"/>
                    <a:pt x="4835390" y="1432459"/>
                  </a:cubicBezTo>
                  <a:cubicBezTo>
                    <a:pt x="4835352" y="2165824"/>
                    <a:pt x="4238724" y="2762421"/>
                    <a:pt x="3505428" y="2762421"/>
                  </a:cubicBezTo>
                  <a:close/>
                </a:path>
              </a:pathLst>
            </a:custGeom>
            <a:grpFill/>
            <a:ln w="979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9F1D85A5-DCE2-49C3-B9C3-ECF82F097721}"/>
                </a:ext>
              </a:extLst>
            </p:cNvPr>
            <p:cNvSpPr/>
            <p:nvPr/>
          </p:nvSpPr>
          <p:spPr>
            <a:xfrm>
              <a:off x="-1605497" y="-5045548"/>
              <a:ext cx="855878" cy="855878"/>
            </a:xfrm>
            <a:custGeom>
              <a:avLst/>
              <a:gdLst>
                <a:gd name="connsiteX0" fmla="*/ 427939 w 855878"/>
                <a:gd name="connsiteY0" fmla="*/ 0 h 855878"/>
                <a:gd name="connsiteX1" fmla="*/ 0 w 855878"/>
                <a:gd name="connsiteY1" fmla="*/ 427939 h 855878"/>
                <a:gd name="connsiteX2" fmla="*/ 427939 w 855878"/>
                <a:gd name="connsiteY2" fmla="*/ 855878 h 855878"/>
                <a:gd name="connsiteX3" fmla="*/ 855879 w 855878"/>
                <a:gd name="connsiteY3" fmla="*/ 427939 h 855878"/>
                <a:gd name="connsiteX4" fmla="*/ 427939 w 855878"/>
                <a:gd name="connsiteY4" fmla="*/ 0 h 855878"/>
                <a:gd name="connsiteX5" fmla="*/ 427939 w 855878"/>
                <a:gd name="connsiteY5" fmla="*/ 753381 h 855878"/>
                <a:gd name="connsiteX6" fmla="*/ 102410 w 855878"/>
                <a:gd name="connsiteY6" fmla="*/ 427851 h 855878"/>
                <a:gd name="connsiteX7" fmla="*/ 427939 w 855878"/>
                <a:gd name="connsiteY7" fmla="*/ 102400 h 855878"/>
                <a:gd name="connsiteX8" fmla="*/ 753391 w 855878"/>
                <a:gd name="connsiteY8" fmla="*/ 427851 h 855878"/>
                <a:gd name="connsiteX9" fmla="*/ 427939 w 855878"/>
                <a:gd name="connsiteY9" fmla="*/ 753381 h 85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5878" h="855878">
                  <a:moveTo>
                    <a:pt x="427939" y="0"/>
                  </a:moveTo>
                  <a:cubicBezTo>
                    <a:pt x="191965" y="0"/>
                    <a:pt x="0" y="191965"/>
                    <a:pt x="0" y="427939"/>
                  </a:cubicBezTo>
                  <a:cubicBezTo>
                    <a:pt x="0" y="663913"/>
                    <a:pt x="191965" y="855878"/>
                    <a:pt x="427939" y="855878"/>
                  </a:cubicBezTo>
                  <a:cubicBezTo>
                    <a:pt x="663913" y="855878"/>
                    <a:pt x="855879" y="663913"/>
                    <a:pt x="855879" y="427939"/>
                  </a:cubicBezTo>
                  <a:cubicBezTo>
                    <a:pt x="855879" y="191965"/>
                    <a:pt x="663835" y="0"/>
                    <a:pt x="427939" y="0"/>
                  </a:cubicBezTo>
                  <a:close/>
                  <a:moveTo>
                    <a:pt x="427939" y="753381"/>
                  </a:moveTo>
                  <a:cubicBezTo>
                    <a:pt x="248495" y="753381"/>
                    <a:pt x="102410" y="607384"/>
                    <a:pt x="102410" y="427851"/>
                  </a:cubicBezTo>
                  <a:cubicBezTo>
                    <a:pt x="102410" y="248407"/>
                    <a:pt x="248407" y="102400"/>
                    <a:pt x="427939" y="102400"/>
                  </a:cubicBezTo>
                  <a:cubicBezTo>
                    <a:pt x="607384" y="102400"/>
                    <a:pt x="753391" y="248397"/>
                    <a:pt x="753391" y="427851"/>
                  </a:cubicBezTo>
                  <a:cubicBezTo>
                    <a:pt x="753314" y="607413"/>
                    <a:pt x="607315" y="753381"/>
                    <a:pt x="427939" y="753381"/>
                  </a:cubicBezTo>
                  <a:close/>
                </a:path>
              </a:pathLst>
            </a:custGeom>
            <a:grpFill/>
            <a:ln w="979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A8B9A291-4A40-4755-B0E1-17C7EE8C2BF9}"/>
                </a:ext>
              </a:extLst>
            </p:cNvPr>
            <p:cNvSpPr/>
            <p:nvPr/>
          </p:nvSpPr>
          <p:spPr>
            <a:xfrm>
              <a:off x="-3785259" y="-2506220"/>
              <a:ext cx="379791" cy="694908"/>
            </a:xfrm>
            <a:custGeom>
              <a:avLst/>
              <a:gdLst>
                <a:gd name="connsiteX0" fmla="*/ 162727 w 379791"/>
                <a:gd name="connsiteY0" fmla="*/ 530998 h 694908"/>
                <a:gd name="connsiteX1" fmla="*/ 162727 w 379791"/>
                <a:gd name="connsiteY1" fmla="*/ 368278 h 694908"/>
                <a:gd name="connsiteX2" fmla="*/ 51088 w 379791"/>
                <a:gd name="connsiteY2" fmla="*/ 302453 h 694908"/>
                <a:gd name="connsiteX3" fmla="*/ 15574 w 379791"/>
                <a:gd name="connsiteY3" fmla="*/ 195409 h 694908"/>
                <a:gd name="connsiteX4" fmla="*/ 55719 w 379791"/>
                <a:gd name="connsiteY4" fmla="*/ 88405 h 694908"/>
                <a:gd name="connsiteX5" fmla="*/ 162724 w 379791"/>
                <a:gd name="connsiteY5" fmla="*/ 38462 h 694908"/>
                <a:gd name="connsiteX6" fmla="*/ 162724 w 379791"/>
                <a:gd name="connsiteY6" fmla="*/ 0 h 694908"/>
                <a:gd name="connsiteX7" fmla="*/ 219057 w 379791"/>
                <a:gd name="connsiteY7" fmla="*/ 0 h 694908"/>
                <a:gd name="connsiteX8" fmla="*/ 219057 w 379791"/>
                <a:gd name="connsiteY8" fmla="*/ 38462 h 694908"/>
                <a:gd name="connsiteX9" fmla="*/ 317332 w 379791"/>
                <a:gd name="connsiteY9" fmla="*/ 80635 h 694908"/>
                <a:gd name="connsiteX10" fmla="*/ 363983 w 379791"/>
                <a:gd name="connsiteY10" fmla="*/ 173632 h 694908"/>
                <a:gd name="connsiteX11" fmla="*/ 265708 w 379791"/>
                <a:gd name="connsiteY11" fmla="*/ 186414 h 694908"/>
                <a:gd name="connsiteX12" fmla="*/ 219057 w 379791"/>
                <a:gd name="connsiteY12" fmla="*/ 124263 h 694908"/>
                <a:gd name="connsiteX13" fmla="*/ 219057 w 379791"/>
                <a:gd name="connsiteY13" fmla="*/ 276197 h 694908"/>
                <a:gd name="connsiteX14" fmla="*/ 345999 w 379791"/>
                <a:gd name="connsiteY14" fmla="*/ 341639 h 694908"/>
                <a:gd name="connsiteX15" fmla="*/ 379791 w 379791"/>
                <a:gd name="connsiteY15" fmla="*/ 444774 h 694908"/>
                <a:gd name="connsiteX16" fmla="*/ 337274 w 379791"/>
                <a:gd name="connsiteY16" fmla="*/ 563221 h 694908"/>
                <a:gd name="connsiteX17" fmla="*/ 219061 w 379791"/>
                <a:gd name="connsiteY17" fmla="*/ 622272 h 694908"/>
                <a:gd name="connsiteX18" fmla="*/ 219061 w 379791"/>
                <a:gd name="connsiteY18" fmla="*/ 694909 h 694908"/>
                <a:gd name="connsiteX19" fmla="*/ 162728 w 379791"/>
                <a:gd name="connsiteY19" fmla="*/ 694909 h 694908"/>
                <a:gd name="connsiteX20" fmla="*/ 162728 w 379791"/>
                <a:gd name="connsiteY20" fmla="*/ 624185 h 694908"/>
                <a:gd name="connsiteX21" fmla="*/ 53617 w 379791"/>
                <a:gd name="connsiteY21" fmla="*/ 574089 h 694908"/>
                <a:gd name="connsiteX22" fmla="*/ 0 w 379791"/>
                <a:gd name="connsiteY22" fmla="*/ 455642 h 694908"/>
                <a:gd name="connsiteX23" fmla="*/ 101381 w 379791"/>
                <a:gd name="connsiteY23" fmla="*/ 444773 h 694908"/>
                <a:gd name="connsiteX24" fmla="*/ 124687 w 379791"/>
                <a:gd name="connsiteY24" fmla="*/ 498390 h 694908"/>
                <a:gd name="connsiteX25" fmla="*/ 162728 w 379791"/>
                <a:gd name="connsiteY25" fmla="*/ 530995 h 694908"/>
                <a:gd name="connsiteX26" fmla="*/ 162727 w 379791"/>
                <a:gd name="connsiteY26" fmla="*/ 123153 h 694908"/>
                <a:gd name="connsiteX27" fmla="*/ 126255 w 379791"/>
                <a:gd name="connsiteY27" fmla="*/ 149560 h 694908"/>
                <a:gd name="connsiteX28" fmla="*/ 112631 w 379791"/>
                <a:gd name="connsiteY28" fmla="*/ 190700 h 694908"/>
                <a:gd name="connsiteX29" fmla="*/ 125068 w 379791"/>
                <a:gd name="connsiteY29" fmla="*/ 228931 h 694908"/>
                <a:gd name="connsiteX30" fmla="*/ 162765 w 379791"/>
                <a:gd name="connsiteY30" fmla="*/ 257519 h 694908"/>
                <a:gd name="connsiteX31" fmla="*/ 162765 w 379791"/>
                <a:gd name="connsiteY31" fmla="*/ 123151 h 694908"/>
                <a:gd name="connsiteX32" fmla="*/ 219060 w 379791"/>
                <a:gd name="connsiteY32" fmla="*/ 536505 h 694908"/>
                <a:gd name="connsiteX33" fmla="*/ 266400 w 379791"/>
                <a:gd name="connsiteY33" fmla="*/ 509524 h 694908"/>
                <a:gd name="connsiteX34" fmla="*/ 284655 w 379791"/>
                <a:gd name="connsiteY34" fmla="*/ 458816 h 694908"/>
                <a:gd name="connsiteX35" fmla="*/ 269347 w 379791"/>
                <a:gd name="connsiteY35" fmla="*/ 413925 h 694908"/>
                <a:gd name="connsiteX36" fmla="*/ 219022 w 379791"/>
                <a:gd name="connsiteY36" fmla="*/ 384994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9791" h="694908">
                  <a:moveTo>
                    <a:pt x="162727" y="530998"/>
                  </a:moveTo>
                  <a:lnTo>
                    <a:pt x="162727" y="368278"/>
                  </a:lnTo>
                  <a:cubicBezTo>
                    <a:pt x="111980" y="353735"/>
                    <a:pt x="74743" y="331806"/>
                    <a:pt x="51088" y="302453"/>
                  </a:cubicBezTo>
                  <a:cubicBezTo>
                    <a:pt x="27399" y="273061"/>
                    <a:pt x="15574" y="237317"/>
                    <a:pt x="15574" y="195409"/>
                  </a:cubicBezTo>
                  <a:cubicBezTo>
                    <a:pt x="15574" y="153006"/>
                    <a:pt x="28968" y="117299"/>
                    <a:pt x="55719" y="88405"/>
                  </a:cubicBezTo>
                  <a:cubicBezTo>
                    <a:pt x="82509" y="59549"/>
                    <a:pt x="118214" y="42864"/>
                    <a:pt x="162724" y="38462"/>
                  </a:cubicBezTo>
                  <a:lnTo>
                    <a:pt x="162724" y="0"/>
                  </a:lnTo>
                  <a:lnTo>
                    <a:pt x="219057" y="0"/>
                  </a:lnTo>
                  <a:lnTo>
                    <a:pt x="219057" y="38462"/>
                  </a:lnTo>
                  <a:cubicBezTo>
                    <a:pt x="260197" y="43399"/>
                    <a:pt x="292957" y="57444"/>
                    <a:pt x="317332" y="80635"/>
                  </a:cubicBezTo>
                  <a:cubicBezTo>
                    <a:pt x="341634" y="103789"/>
                    <a:pt x="357210" y="134787"/>
                    <a:pt x="363983" y="173632"/>
                  </a:cubicBezTo>
                  <a:lnTo>
                    <a:pt x="265708" y="186414"/>
                  </a:lnTo>
                  <a:cubicBezTo>
                    <a:pt x="259738" y="155836"/>
                    <a:pt x="244162" y="135132"/>
                    <a:pt x="219057" y="124263"/>
                  </a:cubicBezTo>
                  <a:lnTo>
                    <a:pt x="219057" y="276197"/>
                  </a:lnTo>
                  <a:cubicBezTo>
                    <a:pt x="281208" y="293036"/>
                    <a:pt x="323534" y="314888"/>
                    <a:pt x="345999" y="341639"/>
                  </a:cubicBezTo>
                  <a:cubicBezTo>
                    <a:pt x="368540" y="368429"/>
                    <a:pt x="379791" y="402795"/>
                    <a:pt x="379791" y="444774"/>
                  </a:cubicBezTo>
                  <a:cubicBezTo>
                    <a:pt x="379791" y="491616"/>
                    <a:pt x="365631" y="531111"/>
                    <a:pt x="337274" y="563221"/>
                  </a:cubicBezTo>
                  <a:cubicBezTo>
                    <a:pt x="308916" y="595330"/>
                    <a:pt x="269535" y="615001"/>
                    <a:pt x="219061" y="622272"/>
                  </a:cubicBezTo>
                  <a:lnTo>
                    <a:pt x="219061" y="694909"/>
                  </a:lnTo>
                  <a:lnTo>
                    <a:pt x="162728" y="694909"/>
                  </a:lnTo>
                  <a:lnTo>
                    <a:pt x="162728" y="624185"/>
                  </a:lnTo>
                  <a:cubicBezTo>
                    <a:pt x="117952" y="618751"/>
                    <a:pt x="81595" y="602065"/>
                    <a:pt x="53617" y="574089"/>
                  </a:cubicBezTo>
                  <a:cubicBezTo>
                    <a:pt x="25638" y="546114"/>
                    <a:pt x="7807" y="506657"/>
                    <a:pt x="0" y="455642"/>
                  </a:cubicBezTo>
                  <a:lnTo>
                    <a:pt x="101381" y="444773"/>
                  </a:lnTo>
                  <a:cubicBezTo>
                    <a:pt x="105514" y="465439"/>
                    <a:pt x="113282" y="483349"/>
                    <a:pt x="124687" y="498390"/>
                  </a:cubicBezTo>
                  <a:cubicBezTo>
                    <a:pt x="136130" y="513430"/>
                    <a:pt x="148721" y="524298"/>
                    <a:pt x="162728" y="530995"/>
                  </a:cubicBezTo>
                  <a:close/>
                  <a:moveTo>
                    <a:pt x="162727" y="123153"/>
                  </a:moveTo>
                  <a:cubicBezTo>
                    <a:pt x="147457" y="128320"/>
                    <a:pt x="135287" y="137160"/>
                    <a:pt x="126255" y="149560"/>
                  </a:cubicBezTo>
                  <a:cubicBezTo>
                    <a:pt x="117185" y="161959"/>
                    <a:pt x="112631" y="175736"/>
                    <a:pt x="112631" y="190700"/>
                  </a:cubicBezTo>
                  <a:cubicBezTo>
                    <a:pt x="112631" y="204400"/>
                    <a:pt x="116764" y="217144"/>
                    <a:pt x="125068" y="228931"/>
                  </a:cubicBezTo>
                  <a:cubicBezTo>
                    <a:pt x="133411" y="240718"/>
                    <a:pt x="145926" y="250286"/>
                    <a:pt x="162765" y="257519"/>
                  </a:cubicBezTo>
                  <a:lnTo>
                    <a:pt x="162765" y="123151"/>
                  </a:lnTo>
                  <a:close/>
                  <a:moveTo>
                    <a:pt x="219060" y="536505"/>
                  </a:moveTo>
                  <a:cubicBezTo>
                    <a:pt x="238463" y="532869"/>
                    <a:pt x="254269" y="523875"/>
                    <a:pt x="266400" y="509524"/>
                  </a:cubicBezTo>
                  <a:cubicBezTo>
                    <a:pt x="278532" y="495134"/>
                    <a:pt x="284655" y="478257"/>
                    <a:pt x="284655" y="458816"/>
                  </a:cubicBezTo>
                  <a:cubicBezTo>
                    <a:pt x="284655" y="441480"/>
                    <a:pt x="279489" y="426516"/>
                    <a:pt x="269347" y="413925"/>
                  </a:cubicBezTo>
                  <a:cubicBezTo>
                    <a:pt x="259014" y="401373"/>
                    <a:pt x="242367" y="391767"/>
                    <a:pt x="219022" y="384994"/>
                  </a:cubicBezTo>
                  <a:close/>
                </a:path>
              </a:pathLst>
            </a:custGeom>
            <a:grpFill/>
            <a:ln w="9797"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1AFB80B6-304B-4AFD-9A7C-8F281E2A7D3A}"/>
                </a:ext>
              </a:extLst>
            </p:cNvPr>
            <p:cNvSpPr/>
            <p:nvPr/>
          </p:nvSpPr>
          <p:spPr>
            <a:xfrm>
              <a:off x="-3785259" y="-3703861"/>
              <a:ext cx="379791" cy="694908"/>
            </a:xfrm>
            <a:custGeom>
              <a:avLst/>
              <a:gdLst>
                <a:gd name="connsiteX0" fmla="*/ 162727 w 379791"/>
                <a:gd name="connsiteY0" fmla="*/ 531037 h 694908"/>
                <a:gd name="connsiteX1" fmla="*/ 162727 w 379791"/>
                <a:gd name="connsiteY1" fmla="*/ 368277 h 694908"/>
                <a:gd name="connsiteX2" fmla="*/ 51088 w 379791"/>
                <a:gd name="connsiteY2" fmla="*/ 302491 h 694908"/>
                <a:gd name="connsiteX3" fmla="*/ 15574 w 379791"/>
                <a:gd name="connsiteY3" fmla="*/ 195447 h 694908"/>
                <a:gd name="connsiteX4" fmla="*/ 55719 w 379791"/>
                <a:gd name="connsiteY4" fmla="*/ 88443 h 694908"/>
                <a:gd name="connsiteX5" fmla="*/ 162724 w 379791"/>
                <a:gd name="connsiteY5" fmla="*/ 38500 h 694908"/>
                <a:gd name="connsiteX6" fmla="*/ 162724 w 379791"/>
                <a:gd name="connsiteY6" fmla="*/ 0 h 694908"/>
                <a:gd name="connsiteX7" fmla="*/ 219057 w 379791"/>
                <a:gd name="connsiteY7" fmla="*/ 0 h 694908"/>
                <a:gd name="connsiteX8" fmla="*/ 219057 w 379791"/>
                <a:gd name="connsiteY8" fmla="*/ 38462 h 694908"/>
                <a:gd name="connsiteX9" fmla="*/ 317332 w 379791"/>
                <a:gd name="connsiteY9" fmla="*/ 80635 h 694908"/>
                <a:gd name="connsiteX10" fmla="*/ 363983 w 379791"/>
                <a:gd name="connsiteY10" fmla="*/ 173632 h 694908"/>
                <a:gd name="connsiteX11" fmla="*/ 265708 w 379791"/>
                <a:gd name="connsiteY11" fmla="*/ 186414 h 694908"/>
                <a:gd name="connsiteX12" fmla="*/ 219057 w 379791"/>
                <a:gd name="connsiteY12" fmla="*/ 124263 h 694908"/>
                <a:gd name="connsiteX13" fmla="*/ 219057 w 379791"/>
                <a:gd name="connsiteY13" fmla="*/ 276197 h 694908"/>
                <a:gd name="connsiteX14" fmla="*/ 345999 w 379791"/>
                <a:gd name="connsiteY14" fmla="*/ 341639 h 694908"/>
                <a:gd name="connsiteX15" fmla="*/ 379791 w 379791"/>
                <a:gd name="connsiteY15" fmla="*/ 444774 h 694908"/>
                <a:gd name="connsiteX16" fmla="*/ 337274 w 379791"/>
                <a:gd name="connsiteY16" fmla="*/ 563221 h 694908"/>
                <a:gd name="connsiteX17" fmla="*/ 219061 w 379791"/>
                <a:gd name="connsiteY17" fmla="*/ 622272 h 694908"/>
                <a:gd name="connsiteX18" fmla="*/ 219061 w 379791"/>
                <a:gd name="connsiteY18" fmla="*/ 694909 h 694908"/>
                <a:gd name="connsiteX19" fmla="*/ 162728 w 379791"/>
                <a:gd name="connsiteY19" fmla="*/ 694909 h 694908"/>
                <a:gd name="connsiteX20" fmla="*/ 162728 w 379791"/>
                <a:gd name="connsiteY20" fmla="*/ 624185 h 694908"/>
                <a:gd name="connsiteX21" fmla="*/ 53617 w 379791"/>
                <a:gd name="connsiteY21" fmla="*/ 574089 h 694908"/>
                <a:gd name="connsiteX22" fmla="*/ 0 w 379791"/>
                <a:gd name="connsiteY22" fmla="*/ 455642 h 694908"/>
                <a:gd name="connsiteX23" fmla="*/ 101381 w 379791"/>
                <a:gd name="connsiteY23" fmla="*/ 444773 h 694908"/>
                <a:gd name="connsiteX24" fmla="*/ 124687 w 379791"/>
                <a:gd name="connsiteY24" fmla="*/ 498390 h 694908"/>
                <a:gd name="connsiteX25" fmla="*/ 162728 w 379791"/>
                <a:gd name="connsiteY25" fmla="*/ 531034 h 694908"/>
                <a:gd name="connsiteX26" fmla="*/ 162727 w 379791"/>
                <a:gd name="connsiteY26" fmla="*/ 123191 h 694908"/>
                <a:gd name="connsiteX27" fmla="*/ 126255 w 379791"/>
                <a:gd name="connsiteY27" fmla="*/ 149597 h 694908"/>
                <a:gd name="connsiteX28" fmla="*/ 112631 w 379791"/>
                <a:gd name="connsiteY28" fmla="*/ 190738 h 694908"/>
                <a:gd name="connsiteX29" fmla="*/ 125068 w 379791"/>
                <a:gd name="connsiteY29" fmla="*/ 228969 h 694908"/>
                <a:gd name="connsiteX30" fmla="*/ 162765 w 379791"/>
                <a:gd name="connsiteY30" fmla="*/ 257557 h 694908"/>
                <a:gd name="connsiteX31" fmla="*/ 162765 w 379791"/>
                <a:gd name="connsiteY31" fmla="*/ 123189 h 694908"/>
                <a:gd name="connsiteX32" fmla="*/ 219060 w 379791"/>
                <a:gd name="connsiteY32" fmla="*/ 536474 h 694908"/>
                <a:gd name="connsiteX33" fmla="*/ 266400 w 379791"/>
                <a:gd name="connsiteY33" fmla="*/ 509494 h 694908"/>
                <a:gd name="connsiteX34" fmla="*/ 284655 w 379791"/>
                <a:gd name="connsiteY34" fmla="*/ 458786 h 694908"/>
                <a:gd name="connsiteX35" fmla="*/ 269347 w 379791"/>
                <a:gd name="connsiteY35" fmla="*/ 413895 h 694908"/>
                <a:gd name="connsiteX36" fmla="*/ 219022 w 379791"/>
                <a:gd name="connsiteY36" fmla="*/ 384963 h 694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9791" h="694908">
                  <a:moveTo>
                    <a:pt x="162727" y="531037"/>
                  </a:moveTo>
                  <a:lnTo>
                    <a:pt x="162727" y="368277"/>
                  </a:lnTo>
                  <a:cubicBezTo>
                    <a:pt x="111980" y="353810"/>
                    <a:pt x="74743" y="331843"/>
                    <a:pt x="51088" y="302491"/>
                  </a:cubicBezTo>
                  <a:cubicBezTo>
                    <a:pt x="27399" y="273099"/>
                    <a:pt x="15574" y="237356"/>
                    <a:pt x="15574" y="195447"/>
                  </a:cubicBezTo>
                  <a:cubicBezTo>
                    <a:pt x="15574" y="153044"/>
                    <a:pt x="28968" y="117338"/>
                    <a:pt x="55719" y="88443"/>
                  </a:cubicBezTo>
                  <a:cubicBezTo>
                    <a:pt x="82509" y="59587"/>
                    <a:pt x="118214" y="42902"/>
                    <a:pt x="162724" y="38500"/>
                  </a:cubicBezTo>
                  <a:lnTo>
                    <a:pt x="162724" y="0"/>
                  </a:lnTo>
                  <a:lnTo>
                    <a:pt x="219057" y="0"/>
                  </a:lnTo>
                  <a:lnTo>
                    <a:pt x="219057" y="38462"/>
                  </a:lnTo>
                  <a:cubicBezTo>
                    <a:pt x="260197" y="43399"/>
                    <a:pt x="292957" y="57444"/>
                    <a:pt x="317332" y="80635"/>
                  </a:cubicBezTo>
                  <a:cubicBezTo>
                    <a:pt x="341634" y="103789"/>
                    <a:pt x="357210" y="134787"/>
                    <a:pt x="363983" y="173632"/>
                  </a:cubicBezTo>
                  <a:lnTo>
                    <a:pt x="265708" y="186414"/>
                  </a:lnTo>
                  <a:cubicBezTo>
                    <a:pt x="259738" y="155836"/>
                    <a:pt x="244162" y="135132"/>
                    <a:pt x="219057" y="124263"/>
                  </a:cubicBezTo>
                  <a:lnTo>
                    <a:pt x="219057" y="276197"/>
                  </a:lnTo>
                  <a:cubicBezTo>
                    <a:pt x="281208" y="293036"/>
                    <a:pt x="323534" y="314888"/>
                    <a:pt x="345999" y="341639"/>
                  </a:cubicBezTo>
                  <a:cubicBezTo>
                    <a:pt x="368540" y="368429"/>
                    <a:pt x="379791" y="402795"/>
                    <a:pt x="379791" y="444774"/>
                  </a:cubicBezTo>
                  <a:cubicBezTo>
                    <a:pt x="379791" y="491616"/>
                    <a:pt x="365631" y="531111"/>
                    <a:pt x="337274" y="563221"/>
                  </a:cubicBezTo>
                  <a:cubicBezTo>
                    <a:pt x="308916" y="595330"/>
                    <a:pt x="269535" y="615001"/>
                    <a:pt x="219061" y="622272"/>
                  </a:cubicBezTo>
                  <a:lnTo>
                    <a:pt x="219061" y="694909"/>
                  </a:lnTo>
                  <a:lnTo>
                    <a:pt x="162728" y="694909"/>
                  </a:lnTo>
                  <a:lnTo>
                    <a:pt x="162728" y="624185"/>
                  </a:lnTo>
                  <a:cubicBezTo>
                    <a:pt x="117952" y="618751"/>
                    <a:pt x="81595" y="602065"/>
                    <a:pt x="53617" y="574089"/>
                  </a:cubicBezTo>
                  <a:cubicBezTo>
                    <a:pt x="25641" y="546113"/>
                    <a:pt x="7807" y="506657"/>
                    <a:pt x="0" y="455642"/>
                  </a:cubicBezTo>
                  <a:lnTo>
                    <a:pt x="101381" y="444773"/>
                  </a:lnTo>
                  <a:cubicBezTo>
                    <a:pt x="105514" y="465515"/>
                    <a:pt x="113282" y="483349"/>
                    <a:pt x="124687" y="498390"/>
                  </a:cubicBezTo>
                  <a:cubicBezTo>
                    <a:pt x="136130" y="513468"/>
                    <a:pt x="148721" y="524336"/>
                    <a:pt x="162728" y="531034"/>
                  </a:cubicBezTo>
                  <a:close/>
                  <a:moveTo>
                    <a:pt x="162727" y="123191"/>
                  </a:moveTo>
                  <a:cubicBezTo>
                    <a:pt x="147457" y="128358"/>
                    <a:pt x="135287" y="137198"/>
                    <a:pt x="126255" y="149597"/>
                  </a:cubicBezTo>
                  <a:cubicBezTo>
                    <a:pt x="117185" y="161997"/>
                    <a:pt x="112631" y="175775"/>
                    <a:pt x="112631" y="190738"/>
                  </a:cubicBezTo>
                  <a:cubicBezTo>
                    <a:pt x="112631" y="204438"/>
                    <a:pt x="116764" y="217182"/>
                    <a:pt x="125068" y="228969"/>
                  </a:cubicBezTo>
                  <a:cubicBezTo>
                    <a:pt x="133411" y="240756"/>
                    <a:pt x="145926" y="250324"/>
                    <a:pt x="162765" y="257557"/>
                  </a:cubicBezTo>
                  <a:lnTo>
                    <a:pt x="162765" y="123189"/>
                  </a:lnTo>
                  <a:close/>
                  <a:moveTo>
                    <a:pt x="219060" y="536474"/>
                  </a:moveTo>
                  <a:cubicBezTo>
                    <a:pt x="238463" y="532838"/>
                    <a:pt x="254269" y="523845"/>
                    <a:pt x="266400" y="509494"/>
                  </a:cubicBezTo>
                  <a:cubicBezTo>
                    <a:pt x="278532" y="495104"/>
                    <a:pt x="284655" y="478227"/>
                    <a:pt x="284655" y="458786"/>
                  </a:cubicBezTo>
                  <a:cubicBezTo>
                    <a:pt x="284655" y="441450"/>
                    <a:pt x="279489" y="426485"/>
                    <a:pt x="269347" y="413895"/>
                  </a:cubicBezTo>
                  <a:cubicBezTo>
                    <a:pt x="259014" y="401343"/>
                    <a:pt x="242367" y="391737"/>
                    <a:pt x="219022" y="384963"/>
                  </a:cubicBezTo>
                  <a:close/>
                </a:path>
              </a:pathLst>
            </a:custGeom>
            <a:grpFill/>
            <a:ln w="979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0D3E64D-8EA7-4D60-89B3-B80F51108E39}"/>
                </a:ext>
              </a:extLst>
            </p:cNvPr>
            <p:cNvSpPr/>
            <p:nvPr/>
          </p:nvSpPr>
          <p:spPr>
            <a:xfrm>
              <a:off x="-3785259" y="-4915103"/>
              <a:ext cx="379791" cy="694870"/>
            </a:xfrm>
            <a:custGeom>
              <a:avLst/>
              <a:gdLst>
                <a:gd name="connsiteX0" fmla="*/ 162727 w 379791"/>
                <a:gd name="connsiteY0" fmla="*/ 530960 h 694870"/>
                <a:gd name="connsiteX1" fmla="*/ 162727 w 379791"/>
                <a:gd name="connsiteY1" fmla="*/ 368200 h 694870"/>
                <a:gd name="connsiteX2" fmla="*/ 51088 w 379791"/>
                <a:gd name="connsiteY2" fmla="*/ 302375 h 694870"/>
                <a:gd name="connsiteX3" fmla="*/ 15574 w 379791"/>
                <a:gd name="connsiteY3" fmla="*/ 195371 h 694870"/>
                <a:gd name="connsiteX4" fmla="*/ 55719 w 379791"/>
                <a:gd name="connsiteY4" fmla="*/ 88327 h 694870"/>
                <a:gd name="connsiteX5" fmla="*/ 162724 w 379791"/>
                <a:gd name="connsiteY5" fmla="*/ 38462 h 694870"/>
                <a:gd name="connsiteX6" fmla="*/ 162724 w 379791"/>
                <a:gd name="connsiteY6" fmla="*/ 0 h 694870"/>
                <a:gd name="connsiteX7" fmla="*/ 219057 w 379791"/>
                <a:gd name="connsiteY7" fmla="*/ 0 h 694870"/>
                <a:gd name="connsiteX8" fmla="*/ 219057 w 379791"/>
                <a:gd name="connsiteY8" fmla="*/ 38462 h 694870"/>
                <a:gd name="connsiteX9" fmla="*/ 317332 w 379791"/>
                <a:gd name="connsiteY9" fmla="*/ 80597 h 694870"/>
                <a:gd name="connsiteX10" fmla="*/ 363983 w 379791"/>
                <a:gd name="connsiteY10" fmla="*/ 173632 h 694870"/>
                <a:gd name="connsiteX11" fmla="*/ 265708 w 379791"/>
                <a:gd name="connsiteY11" fmla="*/ 186414 h 694870"/>
                <a:gd name="connsiteX12" fmla="*/ 219057 w 379791"/>
                <a:gd name="connsiteY12" fmla="*/ 124263 h 694870"/>
                <a:gd name="connsiteX13" fmla="*/ 219057 w 379791"/>
                <a:gd name="connsiteY13" fmla="*/ 276197 h 694870"/>
                <a:gd name="connsiteX14" fmla="*/ 345999 w 379791"/>
                <a:gd name="connsiteY14" fmla="*/ 341601 h 694870"/>
                <a:gd name="connsiteX15" fmla="*/ 379791 w 379791"/>
                <a:gd name="connsiteY15" fmla="*/ 444735 h 694870"/>
                <a:gd name="connsiteX16" fmla="*/ 337274 w 379791"/>
                <a:gd name="connsiteY16" fmla="*/ 563183 h 694870"/>
                <a:gd name="connsiteX17" fmla="*/ 219061 w 379791"/>
                <a:gd name="connsiteY17" fmla="*/ 622271 h 694870"/>
                <a:gd name="connsiteX18" fmla="*/ 219061 w 379791"/>
                <a:gd name="connsiteY18" fmla="*/ 694870 h 694870"/>
                <a:gd name="connsiteX19" fmla="*/ 162728 w 379791"/>
                <a:gd name="connsiteY19" fmla="*/ 694870 h 694870"/>
                <a:gd name="connsiteX20" fmla="*/ 162728 w 379791"/>
                <a:gd name="connsiteY20" fmla="*/ 624224 h 694870"/>
                <a:gd name="connsiteX21" fmla="*/ 53617 w 379791"/>
                <a:gd name="connsiteY21" fmla="*/ 574128 h 694870"/>
                <a:gd name="connsiteX22" fmla="*/ 0 w 379791"/>
                <a:gd name="connsiteY22" fmla="*/ 455602 h 694870"/>
                <a:gd name="connsiteX23" fmla="*/ 101381 w 379791"/>
                <a:gd name="connsiteY23" fmla="*/ 444733 h 694870"/>
                <a:gd name="connsiteX24" fmla="*/ 124687 w 379791"/>
                <a:gd name="connsiteY24" fmla="*/ 498389 h 694870"/>
                <a:gd name="connsiteX25" fmla="*/ 162728 w 379791"/>
                <a:gd name="connsiteY25" fmla="*/ 530956 h 694870"/>
                <a:gd name="connsiteX26" fmla="*/ 162727 w 379791"/>
                <a:gd name="connsiteY26" fmla="*/ 123036 h 694870"/>
                <a:gd name="connsiteX27" fmla="*/ 126255 w 379791"/>
                <a:gd name="connsiteY27" fmla="*/ 149443 h 694870"/>
                <a:gd name="connsiteX28" fmla="*/ 112631 w 379791"/>
                <a:gd name="connsiteY28" fmla="*/ 190659 h 694870"/>
                <a:gd name="connsiteX29" fmla="*/ 125068 w 379791"/>
                <a:gd name="connsiteY29" fmla="*/ 228891 h 694870"/>
                <a:gd name="connsiteX30" fmla="*/ 162765 w 379791"/>
                <a:gd name="connsiteY30" fmla="*/ 257479 h 694870"/>
                <a:gd name="connsiteX31" fmla="*/ 162765 w 379791"/>
                <a:gd name="connsiteY31" fmla="*/ 123033 h 694870"/>
                <a:gd name="connsiteX32" fmla="*/ 219060 w 379791"/>
                <a:gd name="connsiteY32" fmla="*/ 536319 h 694870"/>
                <a:gd name="connsiteX33" fmla="*/ 266400 w 379791"/>
                <a:gd name="connsiteY33" fmla="*/ 509339 h 694870"/>
                <a:gd name="connsiteX34" fmla="*/ 284655 w 379791"/>
                <a:gd name="connsiteY34" fmla="*/ 458631 h 694870"/>
                <a:gd name="connsiteX35" fmla="*/ 269347 w 379791"/>
                <a:gd name="connsiteY35" fmla="*/ 413817 h 694870"/>
                <a:gd name="connsiteX36" fmla="*/ 219022 w 379791"/>
                <a:gd name="connsiteY36" fmla="*/ 384885 h 69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9791" h="694870">
                  <a:moveTo>
                    <a:pt x="162727" y="530960"/>
                  </a:moveTo>
                  <a:lnTo>
                    <a:pt x="162727" y="368200"/>
                  </a:lnTo>
                  <a:cubicBezTo>
                    <a:pt x="111980" y="353657"/>
                    <a:pt x="74743" y="331767"/>
                    <a:pt x="51088" y="302375"/>
                  </a:cubicBezTo>
                  <a:cubicBezTo>
                    <a:pt x="27399" y="273022"/>
                    <a:pt x="15574" y="237316"/>
                    <a:pt x="15574" y="195371"/>
                  </a:cubicBezTo>
                  <a:cubicBezTo>
                    <a:pt x="15574" y="152891"/>
                    <a:pt x="28968" y="117185"/>
                    <a:pt x="55719" y="88327"/>
                  </a:cubicBezTo>
                  <a:cubicBezTo>
                    <a:pt x="82509" y="59472"/>
                    <a:pt x="118214" y="42863"/>
                    <a:pt x="162724" y="38462"/>
                  </a:cubicBezTo>
                  <a:lnTo>
                    <a:pt x="162724" y="0"/>
                  </a:lnTo>
                  <a:lnTo>
                    <a:pt x="219057" y="0"/>
                  </a:lnTo>
                  <a:lnTo>
                    <a:pt x="219057" y="38462"/>
                  </a:lnTo>
                  <a:cubicBezTo>
                    <a:pt x="260197" y="43398"/>
                    <a:pt x="292957" y="57444"/>
                    <a:pt x="317332" y="80597"/>
                  </a:cubicBezTo>
                  <a:cubicBezTo>
                    <a:pt x="341634" y="103789"/>
                    <a:pt x="357210" y="134787"/>
                    <a:pt x="363983" y="173632"/>
                  </a:cubicBezTo>
                  <a:lnTo>
                    <a:pt x="265708" y="186414"/>
                  </a:lnTo>
                  <a:cubicBezTo>
                    <a:pt x="259738" y="155836"/>
                    <a:pt x="244162" y="135132"/>
                    <a:pt x="219057" y="124263"/>
                  </a:cubicBezTo>
                  <a:lnTo>
                    <a:pt x="219057" y="276197"/>
                  </a:lnTo>
                  <a:cubicBezTo>
                    <a:pt x="281208" y="293036"/>
                    <a:pt x="323534" y="314812"/>
                    <a:pt x="345999" y="341601"/>
                  </a:cubicBezTo>
                  <a:cubicBezTo>
                    <a:pt x="368540" y="368428"/>
                    <a:pt x="379791" y="402757"/>
                    <a:pt x="379791" y="444735"/>
                  </a:cubicBezTo>
                  <a:cubicBezTo>
                    <a:pt x="379791" y="491578"/>
                    <a:pt x="365631" y="531073"/>
                    <a:pt x="337274" y="563183"/>
                  </a:cubicBezTo>
                  <a:cubicBezTo>
                    <a:pt x="308916" y="595329"/>
                    <a:pt x="269535" y="614963"/>
                    <a:pt x="219061" y="622271"/>
                  </a:cubicBezTo>
                  <a:lnTo>
                    <a:pt x="219061" y="694870"/>
                  </a:lnTo>
                  <a:lnTo>
                    <a:pt x="162728" y="694870"/>
                  </a:lnTo>
                  <a:lnTo>
                    <a:pt x="162728" y="624224"/>
                  </a:lnTo>
                  <a:cubicBezTo>
                    <a:pt x="117952" y="618751"/>
                    <a:pt x="81595" y="602104"/>
                    <a:pt x="53617" y="574128"/>
                  </a:cubicBezTo>
                  <a:cubicBezTo>
                    <a:pt x="25638" y="546152"/>
                    <a:pt x="7807" y="506658"/>
                    <a:pt x="0" y="455602"/>
                  </a:cubicBezTo>
                  <a:lnTo>
                    <a:pt x="101381" y="444733"/>
                  </a:lnTo>
                  <a:cubicBezTo>
                    <a:pt x="105514" y="465476"/>
                    <a:pt x="113282" y="483348"/>
                    <a:pt x="124687" y="498389"/>
                  </a:cubicBezTo>
                  <a:cubicBezTo>
                    <a:pt x="136130" y="513390"/>
                    <a:pt x="148721" y="524182"/>
                    <a:pt x="162728" y="530956"/>
                  </a:cubicBezTo>
                  <a:close/>
                  <a:moveTo>
                    <a:pt x="162727" y="123036"/>
                  </a:moveTo>
                  <a:cubicBezTo>
                    <a:pt x="147457" y="128241"/>
                    <a:pt x="135287" y="137043"/>
                    <a:pt x="126255" y="149443"/>
                  </a:cubicBezTo>
                  <a:cubicBezTo>
                    <a:pt x="117185" y="161842"/>
                    <a:pt x="112631" y="175620"/>
                    <a:pt x="112631" y="190659"/>
                  </a:cubicBezTo>
                  <a:cubicBezTo>
                    <a:pt x="112631" y="204360"/>
                    <a:pt x="116764" y="217104"/>
                    <a:pt x="125068" y="228891"/>
                  </a:cubicBezTo>
                  <a:cubicBezTo>
                    <a:pt x="133411" y="240678"/>
                    <a:pt x="145926" y="250169"/>
                    <a:pt x="162765" y="257479"/>
                  </a:cubicBezTo>
                  <a:lnTo>
                    <a:pt x="162765" y="123033"/>
                  </a:lnTo>
                  <a:close/>
                  <a:moveTo>
                    <a:pt x="219060" y="536319"/>
                  </a:moveTo>
                  <a:cubicBezTo>
                    <a:pt x="238463" y="532760"/>
                    <a:pt x="254269" y="523767"/>
                    <a:pt x="266400" y="509339"/>
                  </a:cubicBezTo>
                  <a:cubicBezTo>
                    <a:pt x="278570" y="494949"/>
                    <a:pt x="284655" y="478110"/>
                    <a:pt x="284655" y="458631"/>
                  </a:cubicBezTo>
                  <a:cubicBezTo>
                    <a:pt x="284655" y="441295"/>
                    <a:pt x="279489" y="426330"/>
                    <a:pt x="269347" y="413817"/>
                  </a:cubicBezTo>
                  <a:cubicBezTo>
                    <a:pt x="259014" y="401264"/>
                    <a:pt x="242367" y="391582"/>
                    <a:pt x="219022" y="384885"/>
                  </a:cubicBezTo>
                  <a:close/>
                </a:path>
              </a:pathLst>
            </a:custGeom>
            <a:grpFill/>
            <a:ln w="979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39163A43-6D1A-4AC5-8CA1-5E98180F2073}"/>
                </a:ext>
              </a:extLst>
            </p:cNvPr>
            <p:cNvSpPr/>
            <p:nvPr/>
          </p:nvSpPr>
          <p:spPr>
            <a:xfrm>
              <a:off x="-3595269" y="-5825808"/>
              <a:ext cx="835040" cy="498356"/>
            </a:xfrm>
            <a:custGeom>
              <a:avLst/>
              <a:gdLst>
                <a:gd name="connsiteX0" fmla="*/ 181514 w 835040"/>
                <a:gd name="connsiteY0" fmla="*/ 338997 h 498356"/>
                <a:gd name="connsiteX1" fmla="*/ 361801 w 835040"/>
                <a:gd name="connsiteY1" fmla="*/ 200994 h 498356"/>
                <a:gd name="connsiteX2" fmla="*/ 322995 w 835040"/>
                <a:gd name="connsiteY2" fmla="*/ 151167 h 498356"/>
                <a:gd name="connsiteX3" fmla="*/ 406004 w 835040"/>
                <a:gd name="connsiteY3" fmla="*/ 75966 h 498356"/>
                <a:gd name="connsiteX4" fmla="*/ 564786 w 835040"/>
                <a:gd name="connsiteY4" fmla="*/ 19938 h 498356"/>
                <a:gd name="connsiteX5" fmla="*/ 727085 w 835040"/>
                <a:gd name="connsiteY5" fmla="*/ 13777 h 498356"/>
                <a:gd name="connsiteX6" fmla="*/ 769642 w 835040"/>
                <a:gd name="connsiteY6" fmla="*/ 0 h 498356"/>
                <a:gd name="connsiteX7" fmla="*/ 825937 w 835040"/>
                <a:gd name="connsiteY7" fmla="*/ 0 h 498356"/>
                <a:gd name="connsiteX8" fmla="*/ 783381 w 835040"/>
                <a:gd name="connsiteY8" fmla="*/ 22732 h 498356"/>
                <a:gd name="connsiteX9" fmla="*/ 834968 w 835040"/>
                <a:gd name="connsiteY9" fmla="*/ 51971 h 498356"/>
                <a:gd name="connsiteX10" fmla="*/ 778558 w 835040"/>
                <a:gd name="connsiteY10" fmla="*/ 93494 h 498356"/>
                <a:gd name="connsiteX11" fmla="*/ 666087 w 835040"/>
                <a:gd name="connsiteY11" fmla="*/ 90968 h 498356"/>
                <a:gd name="connsiteX12" fmla="*/ 688322 w 835040"/>
                <a:gd name="connsiteY12" fmla="*/ 57061 h 498356"/>
                <a:gd name="connsiteX13" fmla="*/ 520125 w 835040"/>
                <a:gd name="connsiteY13" fmla="*/ 138309 h 498356"/>
                <a:gd name="connsiteX14" fmla="*/ 574659 w 835040"/>
                <a:gd name="connsiteY14" fmla="*/ 181822 h 498356"/>
                <a:gd name="connsiteX15" fmla="*/ 494216 w 835040"/>
                <a:gd name="connsiteY15" fmla="*/ 251244 h 498356"/>
                <a:gd name="connsiteX16" fmla="*/ 320473 w 835040"/>
                <a:gd name="connsiteY16" fmla="*/ 350557 h 498356"/>
                <a:gd name="connsiteX17" fmla="*/ 136777 w 835040"/>
                <a:gd name="connsiteY17" fmla="*/ 421663 h 498356"/>
                <a:gd name="connsiteX18" fmla="*/ 56295 w 835040"/>
                <a:gd name="connsiteY18" fmla="*/ 498356 h 498356"/>
                <a:gd name="connsiteX19" fmla="*/ 0 w 835040"/>
                <a:gd name="connsiteY19" fmla="*/ 498356 h 498356"/>
                <a:gd name="connsiteX20" fmla="*/ 78301 w 835040"/>
                <a:gd name="connsiteY20" fmla="*/ 431575 h 498356"/>
                <a:gd name="connsiteX21" fmla="*/ 24646 w 835040"/>
                <a:gd name="connsiteY21" fmla="*/ 393266 h 498356"/>
                <a:gd name="connsiteX22" fmla="*/ 102220 w 835040"/>
                <a:gd name="connsiteY22" fmla="*/ 280374 h 498356"/>
                <a:gd name="connsiteX23" fmla="*/ 215612 w 835040"/>
                <a:gd name="connsiteY23" fmla="*/ 265180 h 498356"/>
                <a:gd name="connsiteX24" fmla="*/ 179638 w 835040"/>
                <a:gd name="connsiteY24" fmla="*/ 311869 h 498356"/>
                <a:gd name="connsiteX25" fmla="*/ 181513 w 835040"/>
                <a:gd name="connsiteY25" fmla="*/ 339003 h 498356"/>
                <a:gd name="connsiteX26" fmla="*/ 633250 w 835040"/>
                <a:gd name="connsiteY26" fmla="*/ 50060 h 498356"/>
                <a:gd name="connsiteX27" fmla="*/ 567464 w 835040"/>
                <a:gd name="connsiteY27" fmla="*/ 59321 h 498356"/>
                <a:gd name="connsiteX28" fmla="*/ 508260 w 835040"/>
                <a:gd name="connsiteY28" fmla="*/ 80829 h 498356"/>
                <a:gd name="connsiteX29" fmla="*/ 478295 w 835040"/>
                <a:gd name="connsiteY29" fmla="*/ 104595 h 498356"/>
                <a:gd name="connsiteX30" fmla="*/ 484341 w 835040"/>
                <a:gd name="connsiteY30" fmla="*/ 124418 h 498356"/>
                <a:gd name="connsiteX31" fmla="*/ 633248 w 835040"/>
                <a:gd name="connsiteY31" fmla="*/ 50060 h 498356"/>
                <a:gd name="connsiteX32" fmla="*/ 231832 w 835040"/>
                <a:gd name="connsiteY32" fmla="*/ 338654 h 498356"/>
                <a:gd name="connsiteX33" fmla="*/ 309137 w 835040"/>
                <a:gd name="connsiteY33" fmla="*/ 310334 h 498356"/>
                <a:gd name="connsiteX34" fmla="*/ 383535 w 835040"/>
                <a:gd name="connsiteY34" fmla="*/ 267051 h 498356"/>
                <a:gd name="connsiteX35" fmla="*/ 417825 w 835040"/>
                <a:gd name="connsiteY35" fmla="*/ 233028 h 498356"/>
                <a:gd name="connsiteX36" fmla="*/ 399608 w 835040"/>
                <a:gd name="connsiteY36" fmla="*/ 212669 h 498356"/>
                <a:gd name="connsiteX37" fmla="*/ 231832 w 835040"/>
                <a:gd name="connsiteY37" fmla="*/ 338650 h 49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35040" h="498356">
                  <a:moveTo>
                    <a:pt x="181514" y="338997"/>
                  </a:moveTo>
                  <a:cubicBezTo>
                    <a:pt x="239761" y="290317"/>
                    <a:pt x="299462" y="244355"/>
                    <a:pt x="361801" y="200994"/>
                  </a:cubicBezTo>
                  <a:cubicBezTo>
                    <a:pt x="327089" y="190623"/>
                    <a:pt x="313849" y="172522"/>
                    <a:pt x="322995" y="151167"/>
                  </a:cubicBezTo>
                  <a:cubicBezTo>
                    <a:pt x="337958" y="116456"/>
                    <a:pt x="374966" y="94642"/>
                    <a:pt x="406004" y="75966"/>
                  </a:cubicBezTo>
                  <a:cubicBezTo>
                    <a:pt x="453956" y="47111"/>
                    <a:pt x="510294" y="29813"/>
                    <a:pt x="564786" y="19938"/>
                  </a:cubicBezTo>
                  <a:cubicBezTo>
                    <a:pt x="617140" y="10447"/>
                    <a:pt x="672358" y="7807"/>
                    <a:pt x="727085" y="13777"/>
                  </a:cubicBezTo>
                  <a:cubicBezTo>
                    <a:pt x="744154" y="7960"/>
                    <a:pt x="752650" y="5204"/>
                    <a:pt x="769642" y="0"/>
                  </a:cubicBezTo>
                  <a:lnTo>
                    <a:pt x="825937" y="0"/>
                  </a:lnTo>
                  <a:cubicBezTo>
                    <a:pt x="808869" y="4707"/>
                    <a:pt x="800373" y="17298"/>
                    <a:pt x="783381" y="22732"/>
                  </a:cubicBezTo>
                  <a:cubicBezTo>
                    <a:pt x="819086" y="30960"/>
                    <a:pt x="836308" y="40566"/>
                    <a:pt x="834968" y="51971"/>
                  </a:cubicBezTo>
                  <a:cubicBezTo>
                    <a:pt x="833706" y="63376"/>
                    <a:pt x="814838" y="76158"/>
                    <a:pt x="778558" y="93494"/>
                  </a:cubicBezTo>
                  <a:cubicBezTo>
                    <a:pt x="741092" y="92384"/>
                    <a:pt x="703626" y="91581"/>
                    <a:pt x="666087" y="90968"/>
                  </a:cubicBezTo>
                  <a:cubicBezTo>
                    <a:pt x="694025" y="75315"/>
                    <a:pt x="701411" y="64791"/>
                    <a:pt x="688322" y="57061"/>
                  </a:cubicBezTo>
                  <a:cubicBezTo>
                    <a:pt x="630611" y="81249"/>
                    <a:pt x="574969" y="108344"/>
                    <a:pt x="520125" y="138309"/>
                  </a:cubicBezTo>
                  <a:cubicBezTo>
                    <a:pt x="563637" y="151053"/>
                    <a:pt x="582236" y="165978"/>
                    <a:pt x="574659" y="181822"/>
                  </a:cubicBezTo>
                  <a:cubicBezTo>
                    <a:pt x="560193" y="212055"/>
                    <a:pt x="521923" y="232645"/>
                    <a:pt x="494216" y="251244"/>
                  </a:cubicBezTo>
                  <a:cubicBezTo>
                    <a:pt x="439183" y="288289"/>
                    <a:pt x="379707" y="321239"/>
                    <a:pt x="320473" y="350557"/>
                  </a:cubicBezTo>
                  <a:cubicBezTo>
                    <a:pt x="262112" y="379413"/>
                    <a:pt x="200880" y="405590"/>
                    <a:pt x="136777" y="421663"/>
                  </a:cubicBezTo>
                  <a:cubicBezTo>
                    <a:pt x="109452" y="446692"/>
                    <a:pt x="82625" y="472295"/>
                    <a:pt x="56295" y="498356"/>
                  </a:cubicBezTo>
                  <a:lnTo>
                    <a:pt x="0" y="498356"/>
                  </a:lnTo>
                  <a:cubicBezTo>
                    <a:pt x="25603" y="472294"/>
                    <a:pt x="51664" y="456718"/>
                    <a:pt x="78301" y="431575"/>
                  </a:cubicBezTo>
                  <a:cubicBezTo>
                    <a:pt x="39495" y="432302"/>
                    <a:pt x="20743" y="418066"/>
                    <a:pt x="24646" y="393266"/>
                  </a:cubicBezTo>
                  <a:cubicBezTo>
                    <a:pt x="31458" y="350098"/>
                    <a:pt x="70684" y="310794"/>
                    <a:pt x="102220" y="280374"/>
                  </a:cubicBezTo>
                  <a:cubicBezTo>
                    <a:pt x="140031" y="275054"/>
                    <a:pt x="177842" y="270041"/>
                    <a:pt x="215612" y="265180"/>
                  </a:cubicBezTo>
                  <a:cubicBezTo>
                    <a:pt x="196783" y="283052"/>
                    <a:pt x="184766" y="298858"/>
                    <a:pt x="179638" y="311869"/>
                  </a:cubicBezTo>
                  <a:cubicBezTo>
                    <a:pt x="174394" y="324843"/>
                    <a:pt x="175045" y="333989"/>
                    <a:pt x="181513" y="339003"/>
                  </a:cubicBezTo>
                  <a:close/>
                  <a:moveTo>
                    <a:pt x="633250" y="50060"/>
                  </a:moveTo>
                  <a:cubicBezTo>
                    <a:pt x="612164" y="50787"/>
                    <a:pt x="590273" y="53695"/>
                    <a:pt x="567464" y="59321"/>
                  </a:cubicBezTo>
                  <a:cubicBezTo>
                    <a:pt x="544655" y="64985"/>
                    <a:pt x="524907" y="72103"/>
                    <a:pt x="508260" y="80829"/>
                  </a:cubicBezTo>
                  <a:cubicBezTo>
                    <a:pt x="493067" y="88789"/>
                    <a:pt x="483079" y="96787"/>
                    <a:pt x="478295" y="104595"/>
                  </a:cubicBezTo>
                  <a:cubicBezTo>
                    <a:pt x="473511" y="112402"/>
                    <a:pt x="475539" y="119061"/>
                    <a:pt x="484341" y="124418"/>
                  </a:cubicBezTo>
                  <a:cubicBezTo>
                    <a:pt x="533136" y="97476"/>
                    <a:pt x="582352" y="72792"/>
                    <a:pt x="633248" y="50060"/>
                  </a:cubicBezTo>
                  <a:close/>
                  <a:moveTo>
                    <a:pt x="231832" y="338654"/>
                  </a:moveTo>
                  <a:cubicBezTo>
                    <a:pt x="255329" y="333449"/>
                    <a:pt x="281047" y="323729"/>
                    <a:pt x="309137" y="310334"/>
                  </a:cubicBezTo>
                  <a:cubicBezTo>
                    <a:pt x="335046" y="297973"/>
                    <a:pt x="360227" y="283737"/>
                    <a:pt x="383535" y="267051"/>
                  </a:cubicBezTo>
                  <a:cubicBezTo>
                    <a:pt x="402746" y="253274"/>
                    <a:pt x="414189" y="242137"/>
                    <a:pt x="417825" y="233028"/>
                  </a:cubicBezTo>
                  <a:cubicBezTo>
                    <a:pt x="421499" y="223920"/>
                    <a:pt x="415414" y="217299"/>
                    <a:pt x="399608" y="212669"/>
                  </a:cubicBezTo>
                  <a:cubicBezTo>
                    <a:pt x="341820" y="252470"/>
                    <a:pt x="286177" y="294452"/>
                    <a:pt x="231832" y="338650"/>
                  </a:cubicBezTo>
                  <a:close/>
                </a:path>
              </a:pathLst>
            </a:custGeom>
            <a:grpFill/>
            <a:ln w="9797" cap="flat">
              <a:noFill/>
              <a:prstDash val="solid"/>
              <a:miter/>
            </a:ln>
          </p:spPr>
          <p:txBody>
            <a:bodyPr rtlCol="0" anchor="ctr"/>
            <a:lstStyle/>
            <a:p>
              <a:endParaRPr lang="en-GB"/>
            </a:p>
          </p:txBody>
        </p:sp>
      </p:grpSp>
    </p:spTree>
    <p:extLst>
      <p:ext uri="{BB962C8B-B14F-4D97-AF65-F5344CB8AC3E}">
        <p14:creationId xmlns:p14="http://schemas.microsoft.com/office/powerpoint/2010/main" val="984185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250" fill="hold"/>
                                        <p:tgtEl>
                                          <p:spTgt spid="19"/>
                                        </p:tgtEl>
                                        <p:attrNameLst>
                                          <p:attrName>ppt_x</p:attrName>
                                        </p:attrNameLst>
                                      </p:cBhvr>
                                      <p:tavLst>
                                        <p:tav tm="0">
                                          <p:val>
                                            <p:strVal val="#ppt_x"/>
                                          </p:val>
                                        </p:tav>
                                        <p:tav tm="100000">
                                          <p:val>
                                            <p:strVal val="#ppt_x"/>
                                          </p:val>
                                        </p:tav>
                                      </p:tavLst>
                                    </p:anim>
                                    <p:anim calcmode="lin" valueType="num">
                                      <p:cBhvr additive="base">
                                        <p:cTn id="8" dur="25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250"/>
                                        <p:tgtEl>
                                          <p:spTgt spid="20"/>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71"/>
                                        </p:tgtEl>
                                        <p:attrNameLst>
                                          <p:attrName>style.visibility</p:attrName>
                                        </p:attrNameLst>
                                      </p:cBhvr>
                                      <p:to>
                                        <p:strVal val="visible"/>
                                      </p:to>
                                    </p:se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250" fill="hold"/>
                                        <p:tgtEl>
                                          <p:spTgt spid="23"/>
                                        </p:tgtEl>
                                        <p:attrNameLst>
                                          <p:attrName>ppt_x</p:attrName>
                                        </p:attrNameLst>
                                      </p:cBhvr>
                                      <p:tavLst>
                                        <p:tav tm="0">
                                          <p:val>
                                            <p:strVal val="#ppt_x"/>
                                          </p:val>
                                        </p:tav>
                                        <p:tav tm="100000">
                                          <p:val>
                                            <p:strVal val="#ppt_x"/>
                                          </p:val>
                                        </p:tav>
                                      </p:tavLst>
                                    </p:anim>
                                    <p:anim calcmode="lin" valueType="num">
                                      <p:cBhvr additive="base">
                                        <p:cTn id="25" dur="25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5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250"/>
                                        <p:tgtEl>
                                          <p:spTgt spid="22"/>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2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fill="hold"/>
                                        <p:tgtEl>
                                          <p:spTgt spid="25"/>
                                        </p:tgtEl>
                                        <p:attrNameLst>
                                          <p:attrName>ppt_x</p:attrName>
                                        </p:attrNameLst>
                                      </p:cBhvr>
                                      <p:tavLst>
                                        <p:tav tm="0">
                                          <p:val>
                                            <p:strVal val="#ppt_x"/>
                                          </p:val>
                                        </p:tav>
                                        <p:tav tm="100000">
                                          <p:val>
                                            <p:strVal val="#ppt_x"/>
                                          </p:val>
                                        </p:tav>
                                      </p:tavLst>
                                    </p:anim>
                                    <p:anim calcmode="lin" valueType="num">
                                      <p:cBhvr additive="base">
                                        <p:cTn id="42" dur="25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25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250"/>
                                        <p:tgtEl>
                                          <p:spTgt spid="24"/>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7F4C3F6-AE86-4E1C-A664-48B7550B70ED}"/>
              </a:ext>
            </a:extLst>
          </p:cNvPr>
          <p:cNvGraphicFramePr>
            <a:graphicFrameLocks noChangeAspect="1"/>
          </p:cNvGraphicFramePr>
          <p:nvPr>
            <p:custDataLst>
              <p:tags r:id="rId2"/>
            </p:custDataLst>
            <p:extLst>
              <p:ext uri="{D42A27DB-BD31-4B8C-83A1-F6EECF244321}">
                <p14:modId xmlns:p14="http://schemas.microsoft.com/office/powerpoint/2010/main" val="990500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descr="A large crowd of people at a concert&#10;&#10;Description automatically generated with low confidence">
            <a:extLst>
              <a:ext uri="{FF2B5EF4-FFF2-40B4-BE49-F238E27FC236}">
                <a16:creationId xmlns:a16="http://schemas.microsoft.com/office/drawing/2014/main" id="{C78FB520-DE36-4D08-A256-2B4AB32168F9}"/>
              </a:ext>
            </a:extLst>
          </p:cNvPr>
          <p:cNvPicPr>
            <a:picLocks noChangeAspect="1"/>
          </p:cNvPicPr>
          <p:nvPr/>
        </p:nvPicPr>
        <p:blipFill rotWithShape="1">
          <a:blip r:embed="rId6"/>
          <a:srcRect l="10377" r="20476" b="4593"/>
          <a:stretch/>
        </p:blipFill>
        <p:spPr>
          <a:xfrm>
            <a:off x="5" y="0"/>
            <a:ext cx="12191991" cy="6858000"/>
          </a:xfrm>
          <a:prstGeom prst="rect">
            <a:avLst/>
          </a:prstGeom>
        </p:spPr>
      </p:pic>
      <p:sp>
        <p:nvSpPr>
          <p:cNvPr id="11" name="Rectangle 10">
            <a:extLst>
              <a:ext uri="{FF2B5EF4-FFF2-40B4-BE49-F238E27FC236}">
                <a16:creationId xmlns:a16="http://schemas.microsoft.com/office/drawing/2014/main" id="{14C57E77-B670-4608-BF7C-2574664EA0C6}"/>
              </a:ext>
            </a:extLst>
          </p:cNvPr>
          <p:cNvSpPr>
            <a:spLocks/>
          </p:cNvSpPr>
          <p:nvPr/>
        </p:nvSpPr>
        <p:spPr>
          <a:xfrm>
            <a:off x="0" y="0"/>
            <a:ext cx="12192000" cy="6858000"/>
          </a:xfrm>
          <a:prstGeom prst="rect">
            <a:avLst/>
          </a:prstGeom>
          <a:gradFill flip="none" rotWithShape="1">
            <a:gsLst>
              <a:gs pos="0">
                <a:schemeClr val="tx1">
                  <a:alpha val="0"/>
                </a:schemeClr>
              </a:gs>
              <a:gs pos="100000">
                <a:schemeClr val="tx1">
                  <a:alpha val="40000"/>
                </a:schemeClr>
              </a:gs>
            </a:gsLst>
            <a:lin ang="10800000" scaled="1"/>
            <a:tileRect/>
          </a:gra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9" name="TextBox 8">
            <a:extLst>
              <a:ext uri="{FF2B5EF4-FFF2-40B4-BE49-F238E27FC236}">
                <a16:creationId xmlns:a16="http://schemas.microsoft.com/office/drawing/2014/main" id="{03B831EB-0B26-485C-9E99-40196DEFDF92}"/>
              </a:ext>
            </a:extLst>
          </p:cNvPr>
          <p:cNvSpPr txBox="1"/>
          <p:nvPr/>
        </p:nvSpPr>
        <p:spPr>
          <a:xfrm>
            <a:off x="7505691" y="1073834"/>
            <a:ext cx="4229109" cy="646331"/>
          </a:xfrm>
          <a:prstGeom prst="rect">
            <a:avLst/>
          </a:prstGeom>
          <a:noFill/>
        </p:spPr>
        <p:txBody>
          <a:bodyPr wrap="square">
            <a:spAutoFit/>
          </a:bodyPr>
          <a:lstStyle/>
          <a:p>
            <a:pPr lvl="0">
              <a:lnSpc>
                <a:spcPct val="90000"/>
              </a:lnSpc>
            </a:pPr>
            <a:r>
              <a:rPr lang="en-US" sz="4000" b="1" dirty="0">
                <a:solidFill>
                  <a:schemeClr val="bg1"/>
                </a:solidFill>
                <a:effectLst/>
                <a:ea typeface="Times New Roman" panose="02020603050405020304" pitchFamily="18" charset="0"/>
              </a:rPr>
              <a:t>Is it time to </a:t>
            </a:r>
          </a:p>
        </p:txBody>
      </p:sp>
      <p:sp>
        <p:nvSpPr>
          <p:cNvPr id="8" name="TextBox 7">
            <a:extLst>
              <a:ext uri="{FF2B5EF4-FFF2-40B4-BE49-F238E27FC236}">
                <a16:creationId xmlns:a16="http://schemas.microsoft.com/office/drawing/2014/main" id="{A3C08290-2D1C-4078-83D0-0441F3A9837A}"/>
              </a:ext>
            </a:extLst>
          </p:cNvPr>
          <p:cNvSpPr txBox="1"/>
          <p:nvPr/>
        </p:nvSpPr>
        <p:spPr>
          <a:xfrm>
            <a:off x="7474869" y="1773745"/>
            <a:ext cx="4229109" cy="1920526"/>
          </a:xfrm>
          <a:prstGeom prst="rect">
            <a:avLst/>
          </a:prstGeom>
          <a:noFill/>
        </p:spPr>
        <p:txBody>
          <a:bodyPr wrap="square">
            <a:spAutoFit/>
          </a:bodyPr>
          <a:lstStyle/>
          <a:p>
            <a:pPr lvl="0">
              <a:lnSpc>
                <a:spcPct val="90000"/>
              </a:lnSpc>
            </a:pPr>
            <a:r>
              <a:rPr lang="en-US" sz="6600" b="1" dirty="0">
                <a:solidFill>
                  <a:srgbClr val="EE3D8B"/>
                </a:solidFill>
                <a:effectLst/>
                <a:latin typeface="+mj-lt"/>
                <a:ea typeface="Times New Roman" panose="02020603050405020304" pitchFamily="18" charset="0"/>
              </a:rPr>
              <a:t>remediate </a:t>
            </a:r>
          </a:p>
          <a:p>
            <a:pPr lvl="0">
              <a:lnSpc>
                <a:spcPct val="90000"/>
              </a:lnSpc>
            </a:pPr>
            <a:r>
              <a:rPr lang="en-US" sz="6600" b="1" dirty="0">
                <a:solidFill>
                  <a:srgbClr val="EE3D8B"/>
                </a:solidFill>
                <a:effectLst/>
                <a:latin typeface="+mj-lt"/>
                <a:ea typeface="Times New Roman" panose="02020603050405020304" pitchFamily="18" charset="0"/>
              </a:rPr>
              <a:t>Cloud? </a:t>
            </a:r>
            <a:endParaRPr lang="de-DE" sz="6600" b="1" dirty="0">
              <a:solidFill>
                <a:srgbClr val="EE3D8B"/>
              </a:solidFill>
              <a:effectLst/>
              <a:latin typeface="+mj-lt"/>
              <a:ea typeface="Calibri" panose="020F0502020204030204" pitchFamily="34" charset="0"/>
            </a:endParaRPr>
          </a:p>
        </p:txBody>
      </p:sp>
    </p:spTree>
    <p:extLst>
      <p:ext uri="{BB962C8B-B14F-4D97-AF65-F5344CB8AC3E}">
        <p14:creationId xmlns:p14="http://schemas.microsoft.com/office/powerpoint/2010/main" val="1990195274"/>
      </p:ext>
    </p:extLst>
  </p:cSld>
  <p:clrMapOvr>
    <a:masterClrMapping/>
  </p:clrMapOvr>
  <mc:AlternateContent xmlns:mc="http://schemas.openxmlformats.org/markup-compatibility/2006" xmlns:p159="http://schemas.microsoft.com/office/powerpoint/2015/09/main">
    <mc:Choice Requires="p159">
      <p:transition spd="slow">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7F4C3F6-AE86-4E1C-A664-48B7550B70E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1" name="think-cell Slide" r:id="rId4" imgW="306" imgH="306" progId="TCLayout.ActiveDocument.1">
                  <p:embed/>
                </p:oleObj>
              </mc:Choice>
              <mc:Fallback>
                <p:oleObj name="think-cell Slide" r:id="rId4" imgW="306" imgH="306" progId="TCLayout.ActiveDocument.1">
                  <p:embed/>
                  <p:pic>
                    <p:nvPicPr>
                      <p:cNvPr id="7" name="Object 6" hidden="1">
                        <a:extLst>
                          <a:ext uri="{FF2B5EF4-FFF2-40B4-BE49-F238E27FC236}">
                            <a16:creationId xmlns:a16="http://schemas.microsoft.com/office/drawing/2014/main" id="{77F4C3F6-AE86-4E1C-A664-48B7550B70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03B831EB-0B26-485C-9E99-40196DEFDF92}"/>
              </a:ext>
            </a:extLst>
          </p:cNvPr>
          <p:cNvSpPr txBox="1"/>
          <p:nvPr/>
        </p:nvSpPr>
        <p:spPr>
          <a:xfrm>
            <a:off x="1675231" y="2101306"/>
            <a:ext cx="6147969" cy="664797"/>
          </a:xfrm>
          <a:prstGeom prst="rect">
            <a:avLst/>
          </a:prstGeom>
          <a:noFill/>
        </p:spPr>
        <p:txBody>
          <a:bodyPr wrap="square" lIns="0" tIns="0" rIns="0" bIns="0">
            <a:spAutoFit/>
          </a:bodyPr>
          <a:lstStyle/>
          <a:p>
            <a:pPr lvl="0">
              <a:lnSpc>
                <a:spcPct val="90000"/>
              </a:lnSpc>
            </a:pPr>
            <a:r>
              <a:rPr lang="en-US" sz="4800" dirty="0">
                <a:solidFill>
                  <a:schemeClr val="bg1"/>
                </a:solidFill>
                <a:effectLst/>
                <a:ea typeface="Times New Roman" panose="02020603050405020304" pitchFamily="18" charset="0"/>
              </a:rPr>
              <a:t>How do you adopt Cloud</a:t>
            </a:r>
            <a:endParaRPr lang="de-DE" sz="4800" dirty="0">
              <a:solidFill>
                <a:schemeClr val="bg1"/>
              </a:solidFill>
              <a:effectLst/>
              <a:ea typeface="Calibri" panose="020F0502020204030204" pitchFamily="34" charset="0"/>
            </a:endParaRPr>
          </a:p>
        </p:txBody>
      </p:sp>
      <p:sp>
        <p:nvSpPr>
          <p:cNvPr id="11" name="TextBox 10">
            <a:extLst>
              <a:ext uri="{FF2B5EF4-FFF2-40B4-BE49-F238E27FC236}">
                <a16:creationId xmlns:a16="http://schemas.microsoft.com/office/drawing/2014/main" id="{ECDDAD1B-4F43-468F-B5C2-B2B6C17D37E9}"/>
              </a:ext>
            </a:extLst>
          </p:cNvPr>
          <p:cNvSpPr txBox="1"/>
          <p:nvPr/>
        </p:nvSpPr>
        <p:spPr>
          <a:xfrm>
            <a:off x="7932060" y="2037892"/>
            <a:ext cx="2109154" cy="738664"/>
          </a:xfrm>
          <a:prstGeom prst="rect">
            <a:avLst/>
          </a:prstGeom>
          <a:noFill/>
        </p:spPr>
        <p:txBody>
          <a:bodyPr wrap="square" lIns="0" tIns="0" rIns="0" bIns="0">
            <a:spAutoFit/>
          </a:bodyPr>
          <a:lstStyle/>
          <a:p>
            <a:r>
              <a:rPr lang="en-US" sz="4800" b="1" dirty="0">
                <a:solidFill>
                  <a:srgbClr val="EE3D8B"/>
                </a:solidFill>
                <a:ea typeface="Times New Roman" panose="02020603050405020304" pitchFamily="18" charset="0"/>
              </a:rPr>
              <a:t>a</a:t>
            </a:r>
            <a:r>
              <a:rPr lang="en-US" sz="4800" b="1" dirty="0">
                <a:solidFill>
                  <a:srgbClr val="EE3D8B"/>
                </a:solidFill>
                <a:effectLst/>
                <a:ea typeface="Times New Roman" panose="02020603050405020304" pitchFamily="18" charset="0"/>
              </a:rPr>
              <a:t>t scale </a:t>
            </a:r>
            <a:endParaRPr lang="en-GB" sz="4800" dirty="0"/>
          </a:p>
        </p:txBody>
      </p:sp>
      <p:sp>
        <p:nvSpPr>
          <p:cNvPr id="12" name="TextBox 11">
            <a:extLst>
              <a:ext uri="{FF2B5EF4-FFF2-40B4-BE49-F238E27FC236}">
                <a16:creationId xmlns:a16="http://schemas.microsoft.com/office/drawing/2014/main" id="{F2561EC2-1B58-44E7-AEFE-2F990816C76B}"/>
              </a:ext>
            </a:extLst>
          </p:cNvPr>
          <p:cNvSpPr txBox="1"/>
          <p:nvPr/>
        </p:nvSpPr>
        <p:spPr>
          <a:xfrm>
            <a:off x="1675230" y="2825261"/>
            <a:ext cx="3544469" cy="664797"/>
          </a:xfrm>
          <a:prstGeom prst="rect">
            <a:avLst/>
          </a:prstGeom>
          <a:noFill/>
        </p:spPr>
        <p:txBody>
          <a:bodyPr wrap="square" lIns="0" tIns="0" rIns="0" bIns="0">
            <a:spAutoFit/>
          </a:bodyPr>
          <a:lstStyle/>
          <a:p>
            <a:pPr lvl="0">
              <a:lnSpc>
                <a:spcPct val="90000"/>
              </a:lnSpc>
            </a:pPr>
            <a:r>
              <a:rPr lang="en-US" sz="4800" dirty="0">
                <a:solidFill>
                  <a:schemeClr val="bg1"/>
                </a:solidFill>
                <a:ea typeface="Times New Roman" panose="02020603050405020304" pitchFamily="18" charset="0"/>
              </a:rPr>
              <a:t>a</a:t>
            </a:r>
            <a:r>
              <a:rPr lang="en-US" sz="4800" dirty="0">
                <a:solidFill>
                  <a:schemeClr val="bg1"/>
                </a:solidFill>
                <a:effectLst/>
                <a:ea typeface="Times New Roman" panose="02020603050405020304" pitchFamily="18" charset="0"/>
              </a:rPr>
              <a:t>nd deliver on </a:t>
            </a:r>
            <a:endParaRPr lang="de-DE" sz="4800" dirty="0">
              <a:solidFill>
                <a:schemeClr val="bg1"/>
              </a:solidFill>
              <a:effectLst/>
              <a:ea typeface="Calibri" panose="020F0502020204030204" pitchFamily="34" charset="0"/>
            </a:endParaRPr>
          </a:p>
        </p:txBody>
      </p:sp>
      <p:sp>
        <p:nvSpPr>
          <p:cNvPr id="13" name="TextBox 12">
            <a:extLst>
              <a:ext uri="{FF2B5EF4-FFF2-40B4-BE49-F238E27FC236}">
                <a16:creationId xmlns:a16="http://schemas.microsoft.com/office/drawing/2014/main" id="{63C1DEF6-242D-4C00-9231-B4D66BF13434}"/>
              </a:ext>
            </a:extLst>
          </p:cNvPr>
          <p:cNvSpPr txBox="1"/>
          <p:nvPr/>
        </p:nvSpPr>
        <p:spPr>
          <a:xfrm>
            <a:off x="5315645" y="2750135"/>
            <a:ext cx="4947124" cy="738664"/>
          </a:xfrm>
          <a:prstGeom prst="rect">
            <a:avLst/>
          </a:prstGeom>
          <a:noFill/>
        </p:spPr>
        <p:txBody>
          <a:bodyPr wrap="square" lIns="0" tIns="0" rIns="0" bIns="0">
            <a:spAutoFit/>
          </a:bodyPr>
          <a:lstStyle/>
          <a:p>
            <a:r>
              <a:rPr lang="en-US" sz="4800" b="1" dirty="0">
                <a:solidFill>
                  <a:srgbClr val="EE3D8B"/>
                </a:solidFill>
                <a:ea typeface="Times New Roman" panose="02020603050405020304" pitchFamily="18" charset="0"/>
              </a:rPr>
              <a:t>business ambitions</a:t>
            </a:r>
            <a:endParaRPr lang="en-GB" sz="4800" dirty="0"/>
          </a:p>
        </p:txBody>
      </p:sp>
      <p:sp>
        <p:nvSpPr>
          <p:cNvPr id="14" name="TextBox 13">
            <a:extLst>
              <a:ext uri="{FF2B5EF4-FFF2-40B4-BE49-F238E27FC236}">
                <a16:creationId xmlns:a16="http://schemas.microsoft.com/office/drawing/2014/main" id="{9335B763-AFD7-4339-BCB9-EFFEFECA90F6}"/>
              </a:ext>
            </a:extLst>
          </p:cNvPr>
          <p:cNvSpPr txBox="1"/>
          <p:nvPr/>
        </p:nvSpPr>
        <p:spPr>
          <a:xfrm>
            <a:off x="8547402" y="3564999"/>
            <a:ext cx="1354102" cy="664797"/>
          </a:xfrm>
          <a:prstGeom prst="rect">
            <a:avLst/>
          </a:prstGeom>
          <a:noFill/>
        </p:spPr>
        <p:txBody>
          <a:bodyPr wrap="square" lIns="0" tIns="0" rIns="0" bIns="0">
            <a:spAutoFit/>
          </a:bodyPr>
          <a:lstStyle/>
          <a:p>
            <a:pPr lvl="0">
              <a:lnSpc>
                <a:spcPct val="90000"/>
              </a:lnSpc>
            </a:pPr>
            <a:r>
              <a:rPr lang="en-US" sz="4800" dirty="0">
                <a:solidFill>
                  <a:schemeClr val="bg1"/>
                </a:solidFill>
                <a:ea typeface="Times New Roman" panose="02020603050405020304" pitchFamily="18" charset="0"/>
              </a:rPr>
              <a:t>way?</a:t>
            </a:r>
            <a:endParaRPr lang="de-DE" sz="4800" dirty="0">
              <a:solidFill>
                <a:schemeClr val="bg1"/>
              </a:solidFill>
              <a:effectLst/>
              <a:ea typeface="Calibri" panose="020F0502020204030204" pitchFamily="34" charset="0"/>
            </a:endParaRPr>
          </a:p>
        </p:txBody>
      </p:sp>
      <p:sp>
        <p:nvSpPr>
          <p:cNvPr id="15" name="TextBox 14">
            <a:extLst>
              <a:ext uri="{FF2B5EF4-FFF2-40B4-BE49-F238E27FC236}">
                <a16:creationId xmlns:a16="http://schemas.microsoft.com/office/drawing/2014/main" id="{B3C260B0-8F59-4AD4-BDCD-983FD0C04F3D}"/>
              </a:ext>
            </a:extLst>
          </p:cNvPr>
          <p:cNvSpPr txBox="1"/>
          <p:nvPr/>
        </p:nvSpPr>
        <p:spPr>
          <a:xfrm>
            <a:off x="2710432" y="3485629"/>
            <a:ext cx="5728869" cy="738664"/>
          </a:xfrm>
          <a:prstGeom prst="rect">
            <a:avLst/>
          </a:prstGeom>
          <a:noFill/>
        </p:spPr>
        <p:txBody>
          <a:bodyPr wrap="square" lIns="0" tIns="0" rIns="0" bIns="0">
            <a:spAutoFit/>
          </a:bodyPr>
          <a:lstStyle/>
          <a:p>
            <a:r>
              <a:rPr lang="en-US" sz="4800" b="1" dirty="0">
                <a:solidFill>
                  <a:srgbClr val="EE3D8B"/>
                </a:solidFill>
                <a:ea typeface="Times New Roman" panose="02020603050405020304" pitchFamily="18" charset="0"/>
              </a:rPr>
              <a:t>safe and cost-effective</a:t>
            </a:r>
            <a:endParaRPr lang="en-GB" sz="4800" dirty="0"/>
          </a:p>
        </p:txBody>
      </p:sp>
      <p:sp>
        <p:nvSpPr>
          <p:cNvPr id="16" name="TextBox 15">
            <a:extLst>
              <a:ext uri="{FF2B5EF4-FFF2-40B4-BE49-F238E27FC236}">
                <a16:creationId xmlns:a16="http://schemas.microsoft.com/office/drawing/2014/main" id="{13ADC98F-78F6-4F83-AD36-0B9065A5182A}"/>
              </a:ext>
            </a:extLst>
          </p:cNvPr>
          <p:cNvSpPr txBox="1"/>
          <p:nvPr/>
        </p:nvSpPr>
        <p:spPr>
          <a:xfrm>
            <a:off x="1675229" y="3537489"/>
            <a:ext cx="951957" cy="664797"/>
          </a:xfrm>
          <a:prstGeom prst="rect">
            <a:avLst/>
          </a:prstGeom>
          <a:noFill/>
        </p:spPr>
        <p:txBody>
          <a:bodyPr wrap="square" lIns="0" tIns="0" rIns="0" bIns="0">
            <a:spAutoFit/>
          </a:bodyPr>
          <a:lstStyle/>
          <a:p>
            <a:pPr lvl="0">
              <a:lnSpc>
                <a:spcPct val="90000"/>
              </a:lnSpc>
            </a:pPr>
            <a:r>
              <a:rPr lang="en-US" sz="4800" dirty="0">
                <a:solidFill>
                  <a:schemeClr val="bg1"/>
                </a:solidFill>
                <a:ea typeface="Calibri" panose="020F0502020204030204" pitchFamily="34" charset="0"/>
              </a:rPr>
              <a:t>i</a:t>
            </a:r>
            <a:r>
              <a:rPr lang="en-US" sz="4800" dirty="0">
                <a:solidFill>
                  <a:schemeClr val="bg1"/>
                </a:solidFill>
                <a:effectLst/>
                <a:ea typeface="Calibri" panose="020F0502020204030204" pitchFamily="34" charset="0"/>
              </a:rPr>
              <a:t>n a</a:t>
            </a:r>
            <a:endParaRPr lang="de-DE" sz="4800" dirty="0">
              <a:solidFill>
                <a:schemeClr val="bg1"/>
              </a:solidFill>
              <a:effectLst/>
              <a:ea typeface="Calibri" panose="020F0502020204030204" pitchFamily="34" charset="0"/>
            </a:endParaRPr>
          </a:p>
        </p:txBody>
      </p:sp>
    </p:spTree>
    <p:extLst>
      <p:ext uri="{BB962C8B-B14F-4D97-AF65-F5344CB8AC3E}">
        <p14:creationId xmlns:p14="http://schemas.microsoft.com/office/powerpoint/2010/main" val="4165242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701"/>
                            </p:stCondLst>
                            <p:childTnLst>
                              <p:par>
                                <p:cTn id="8" presetID="14" presetClass="entr" presetSubtype="1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 presetClass="entr" presetSubtype="0" fill="hold" grpId="0" nodeType="withEffect">
                                  <p:stCondLst>
                                    <p:cond delay="0"/>
                                  </p:stCondLst>
                                  <p:iterate type="lt">
                                    <p:tmAbs val="100"/>
                                  </p:iterate>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802"/>
                            </p:stCondLst>
                            <p:childTnLst>
                              <p:par>
                                <p:cTn id="14" presetID="14"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 presetClass="entr" presetSubtype="0" fill="hold" grpId="0" nodeType="withEffect">
                                  <p:stCondLst>
                                    <p:cond delay="0"/>
                                  </p:stCondLst>
                                  <p:iterate type="lt">
                                    <p:tmAbs val="100"/>
                                  </p:iterate>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3302"/>
                            </p:stCondLst>
                            <p:childTnLst>
                              <p:par>
                                <p:cTn id="20" presetID="14"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 presetClass="entr" presetSubtype="0" fill="hold" grpId="0" nodeType="withEffect">
                                  <p:stCondLst>
                                    <p:cond delay="0"/>
                                  </p:stCondLst>
                                  <p:iterate type="lt">
                                    <p:tmAbs val="100"/>
                                  </p:iterate>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6DCCFC-0D70-49C1-8C76-0D2C0E05E5AA}"/>
              </a:ext>
            </a:extLst>
          </p:cNvPr>
          <p:cNvGraphicFramePr>
            <a:graphicFrameLocks noChangeAspect="1"/>
          </p:cNvGraphicFramePr>
          <p:nvPr>
            <p:custDataLst>
              <p:tags r:id="rId2"/>
            </p:custDataLst>
            <p:extLst>
              <p:ext uri="{D42A27DB-BD31-4B8C-83A1-F6EECF244321}">
                <p14:modId xmlns:p14="http://schemas.microsoft.com/office/powerpoint/2010/main" val="4229108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09"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5E6DCCFC-0D70-49C1-8C76-0D2C0E05E5A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BDB39C8-22C9-45D1-9553-D9862D602475}"/>
              </a:ext>
            </a:extLst>
          </p:cNvPr>
          <p:cNvSpPr/>
          <p:nvPr/>
        </p:nvSpPr>
        <p:spPr>
          <a:xfrm>
            <a:off x="0" y="-19776"/>
            <a:ext cx="12192000" cy="3994891"/>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27" name="Freeform: Shape 26">
            <a:extLst>
              <a:ext uri="{FF2B5EF4-FFF2-40B4-BE49-F238E27FC236}">
                <a16:creationId xmlns:a16="http://schemas.microsoft.com/office/drawing/2014/main" id="{15B1CFB6-F30F-45D0-B932-2BA9E91D4878}"/>
              </a:ext>
            </a:extLst>
          </p:cNvPr>
          <p:cNvSpPr/>
          <p:nvPr/>
        </p:nvSpPr>
        <p:spPr>
          <a:xfrm>
            <a:off x="6352920" y="1599578"/>
            <a:ext cx="3185762" cy="1200306"/>
          </a:xfrm>
          <a:custGeom>
            <a:avLst/>
            <a:gdLst>
              <a:gd name="connsiteX0" fmla="*/ 389379 w 1706135"/>
              <a:gd name="connsiteY0" fmla="*/ 0 h 698763"/>
              <a:gd name="connsiteX1" fmla="*/ 1316755 w 1706135"/>
              <a:gd name="connsiteY1" fmla="*/ 0 h 698763"/>
              <a:gd name="connsiteX2" fmla="*/ 1706135 w 1706135"/>
              <a:gd name="connsiteY2" fmla="*/ 698763 h 698763"/>
              <a:gd name="connsiteX3" fmla="*/ 0 w 1706135"/>
              <a:gd name="connsiteY3" fmla="*/ 698763 h 698763"/>
              <a:gd name="connsiteX4" fmla="*/ 389379 w 1706135"/>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135" h="698763">
                <a:moveTo>
                  <a:pt x="389379" y="0"/>
                </a:moveTo>
                <a:lnTo>
                  <a:pt x="1316755" y="0"/>
                </a:lnTo>
                <a:lnTo>
                  <a:pt x="1706135" y="698763"/>
                </a:lnTo>
                <a:lnTo>
                  <a:pt x="0" y="698763"/>
                </a:lnTo>
                <a:lnTo>
                  <a:pt x="389379" y="0"/>
                </a:lnTo>
                <a:close/>
              </a:path>
            </a:pathLst>
          </a:custGeom>
          <a:solidFill>
            <a:schemeClr val="tx1"/>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endParaRPr lang="en-GB" b="1" kern="0" dirty="0">
              <a:solidFill>
                <a:schemeClr val="bg1"/>
              </a:solidFill>
            </a:endParaRPr>
          </a:p>
        </p:txBody>
      </p:sp>
      <p:sp>
        <p:nvSpPr>
          <p:cNvPr id="28" name="Freeform: Shape 27">
            <a:extLst>
              <a:ext uri="{FF2B5EF4-FFF2-40B4-BE49-F238E27FC236}">
                <a16:creationId xmlns:a16="http://schemas.microsoft.com/office/drawing/2014/main" id="{3537559B-B58E-4C30-884D-4DF81FA6A092}"/>
              </a:ext>
            </a:extLst>
          </p:cNvPr>
          <p:cNvSpPr/>
          <p:nvPr/>
        </p:nvSpPr>
        <p:spPr>
          <a:xfrm>
            <a:off x="7079983" y="170207"/>
            <a:ext cx="1731633" cy="1429371"/>
          </a:xfrm>
          <a:custGeom>
            <a:avLst/>
            <a:gdLst>
              <a:gd name="connsiteX0" fmla="*/ 463688 w 927376"/>
              <a:gd name="connsiteY0" fmla="*/ 0 h 832114"/>
              <a:gd name="connsiteX1" fmla="*/ 927376 w 927376"/>
              <a:gd name="connsiteY1" fmla="*/ 832114 h 832114"/>
              <a:gd name="connsiteX2" fmla="*/ 0 w 927376"/>
              <a:gd name="connsiteY2" fmla="*/ 832114 h 832114"/>
              <a:gd name="connsiteX3" fmla="*/ 463688 w 927376"/>
              <a:gd name="connsiteY3" fmla="*/ 0 h 832114"/>
            </a:gdLst>
            <a:ahLst/>
            <a:cxnLst>
              <a:cxn ang="0">
                <a:pos x="connsiteX0" y="connsiteY0"/>
              </a:cxn>
              <a:cxn ang="0">
                <a:pos x="connsiteX1" y="connsiteY1"/>
              </a:cxn>
              <a:cxn ang="0">
                <a:pos x="connsiteX2" y="connsiteY2"/>
              </a:cxn>
              <a:cxn ang="0">
                <a:pos x="connsiteX3" y="connsiteY3"/>
              </a:cxn>
            </a:cxnLst>
            <a:rect l="l" t="t" r="r" b="b"/>
            <a:pathLst>
              <a:path w="927376" h="832114">
                <a:moveTo>
                  <a:pt x="463688" y="0"/>
                </a:moveTo>
                <a:lnTo>
                  <a:pt x="927376" y="832114"/>
                </a:lnTo>
                <a:lnTo>
                  <a:pt x="0" y="832114"/>
                </a:lnTo>
                <a:lnTo>
                  <a:pt x="463688" y="0"/>
                </a:lnTo>
                <a:close/>
              </a:path>
            </a:pathLst>
          </a:custGeom>
          <a:solidFill>
            <a:schemeClr val="tx1"/>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20000" rIns="73152" bIns="216000" rtlCol="0" anchor="ctr">
            <a:noAutofit/>
          </a:bodyPr>
          <a:lstStyle/>
          <a:p>
            <a:pPr algn="ctr"/>
            <a:endParaRPr lang="en-GB" b="1" kern="0" dirty="0">
              <a:solidFill>
                <a:schemeClr val="bg1"/>
              </a:solidFill>
            </a:endParaRPr>
          </a:p>
        </p:txBody>
      </p:sp>
      <p:sp>
        <p:nvSpPr>
          <p:cNvPr id="30" name="Freeform: Shape 29">
            <a:extLst>
              <a:ext uri="{FF2B5EF4-FFF2-40B4-BE49-F238E27FC236}">
                <a16:creationId xmlns:a16="http://schemas.microsoft.com/office/drawing/2014/main" id="{99D5BFCE-40C0-432A-A6FB-81878A2C0BFE}"/>
              </a:ext>
            </a:extLst>
          </p:cNvPr>
          <p:cNvSpPr/>
          <p:nvPr/>
        </p:nvSpPr>
        <p:spPr>
          <a:xfrm>
            <a:off x="7937502" y="2799886"/>
            <a:ext cx="2328247" cy="1200306"/>
          </a:xfrm>
          <a:custGeom>
            <a:avLst/>
            <a:gdLst>
              <a:gd name="connsiteX0" fmla="*/ 0 w 1246893"/>
              <a:gd name="connsiteY0" fmla="*/ 0 h 698763"/>
              <a:gd name="connsiteX1" fmla="*/ 857514 w 1246893"/>
              <a:gd name="connsiteY1" fmla="*/ 0 h 698763"/>
              <a:gd name="connsiteX2" fmla="*/ 1246893 w 1246893"/>
              <a:gd name="connsiteY2" fmla="*/ 698763 h 698763"/>
              <a:gd name="connsiteX3" fmla="*/ 0 w 1246893"/>
              <a:gd name="connsiteY3" fmla="*/ 698763 h 698763"/>
              <a:gd name="connsiteX4" fmla="*/ 0 w 1246893"/>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93" h="698763">
                <a:moveTo>
                  <a:pt x="0" y="0"/>
                </a:moveTo>
                <a:lnTo>
                  <a:pt x="857514" y="0"/>
                </a:lnTo>
                <a:lnTo>
                  <a:pt x="1246893" y="698763"/>
                </a:lnTo>
                <a:lnTo>
                  <a:pt x="0" y="698763"/>
                </a:lnTo>
                <a:lnTo>
                  <a:pt x="0" y="0"/>
                </a:lnTo>
                <a:close/>
              </a:path>
            </a:pathLst>
          </a:custGeom>
          <a:solidFill>
            <a:schemeClr val="tx1"/>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endParaRPr lang="en-GB" b="1" kern="0" dirty="0">
              <a:solidFill>
                <a:schemeClr val="bg1"/>
              </a:solidFill>
            </a:endParaRPr>
          </a:p>
        </p:txBody>
      </p:sp>
      <p:sp>
        <p:nvSpPr>
          <p:cNvPr id="31" name="Freeform: Shape 30">
            <a:extLst>
              <a:ext uri="{FF2B5EF4-FFF2-40B4-BE49-F238E27FC236}">
                <a16:creationId xmlns:a16="http://schemas.microsoft.com/office/drawing/2014/main" id="{9A60A624-2AC0-4E59-8BBB-2CE28969FEF3}"/>
              </a:ext>
            </a:extLst>
          </p:cNvPr>
          <p:cNvSpPr/>
          <p:nvPr/>
        </p:nvSpPr>
        <p:spPr>
          <a:xfrm>
            <a:off x="5625857" y="2799886"/>
            <a:ext cx="2311642" cy="1200306"/>
          </a:xfrm>
          <a:custGeom>
            <a:avLst/>
            <a:gdLst>
              <a:gd name="connsiteX0" fmla="*/ 389379 w 1238000"/>
              <a:gd name="connsiteY0" fmla="*/ 0 h 698763"/>
              <a:gd name="connsiteX1" fmla="*/ 1238000 w 1238000"/>
              <a:gd name="connsiteY1" fmla="*/ 0 h 698763"/>
              <a:gd name="connsiteX2" fmla="*/ 1238000 w 1238000"/>
              <a:gd name="connsiteY2" fmla="*/ 698763 h 698763"/>
              <a:gd name="connsiteX3" fmla="*/ 0 w 1238000"/>
              <a:gd name="connsiteY3" fmla="*/ 698763 h 698763"/>
              <a:gd name="connsiteX4" fmla="*/ 389379 w 1238000"/>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000" h="698763">
                <a:moveTo>
                  <a:pt x="389379" y="0"/>
                </a:moveTo>
                <a:lnTo>
                  <a:pt x="1238000" y="0"/>
                </a:lnTo>
                <a:lnTo>
                  <a:pt x="1238000" y="698763"/>
                </a:lnTo>
                <a:lnTo>
                  <a:pt x="0" y="698763"/>
                </a:lnTo>
                <a:lnTo>
                  <a:pt x="389379" y="0"/>
                </a:lnTo>
                <a:close/>
              </a:path>
            </a:pathLst>
          </a:custGeom>
          <a:solidFill>
            <a:schemeClr val="tx1"/>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endParaRPr lang="en-GB" b="1" kern="0" dirty="0">
              <a:solidFill>
                <a:schemeClr val="bg1"/>
              </a:solidFill>
            </a:endParaRPr>
          </a:p>
        </p:txBody>
      </p:sp>
      <p:sp>
        <p:nvSpPr>
          <p:cNvPr id="20" name="Freeform: Shape 19">
            <a:extLst>
              <a:ext uri="{FF2B5EF4-FFF2-40B4-BE49-F238E27FC236}">
                <a16:creationId xmlns:a16="http://schemas.microsoft.com/office/drawing/2014/main" id="{FDB0729D-E84C-40E0-8803-685A13654178}"/>
              </a:ext>
            </a:extLst>
          </p:cNvPr>
          <p:cNvSpPr/>
          <p:nvPr/>
        </p:nvSpPr>
        <p:spPr>
          <a:xfrm>
            <a:off x="6352920" y="1599578"/>
            <a:ext cx="3185762" cy="1200306"/>
          </a:xfrm>
          <a:custGeom>
            <a:avLst/>
            <a:gdLst>
              <a:gd name="connsiteX0" fmla="*/ 389379 w 1706135"/>
              <a:gd name="connsiteY0" fmla="*/ 0 h 698763"/>
              <a:gd name="connsiteX1" fmla="*/ 1316755 w 1706135"/>
              <a:gd name="connsiteY1" fmla="*/ 0 h 698763"/>
              <a:gd name="connsiteX2" fmla="*/ 1706135 w 1706135"/>
              <a:gd name="connsiteY2" fmla="*/ 698763 h 698763"/>
              <a:gd name="connsiteX3" fmla="*/ 0 w 1706135"/>
              <a:gd name="connsiteY3" fmla="*/ 698763 h 698763"/>
              <a:gd name="connsiteX4" fmla="*/ 389379 w 1706135"/>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135" h="698763">
                <a:moveTo>
                  <a:pt x="389379" y="0"/>
                </a:moveTo>
                <a:lnTo>
                  <a:pt x="1316755" y="0"/>
                </a:lnTo>
                <a:lnTo>
                  <a:pt x="1706135" y="698763"/>
                </a:lnTo>
                <a:lnTo>
                  <a:pt x="0" y="698763"/>
                </a:lnTo>
                <a:lnTo>
                  <a:pt x="389379" y="0"/>
                </a:lnTo>
                <a:close/>
              </a:path>
            </a:pathLst>
          </a:custGeom>
          <a:solidFill>
            <a:srgbClr val="EE3D8B"/>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sz="2000" b="1" kern="0" dirty="0">
                <a:solidFill>
                  <a:schemeClr val="bg1"/>
                </a:solidFill>
              </a:rPr>
              <a:t>Industry </a:t>
            </a:r>
          </a:p>
          <a:p>
            <a:pPr algn="ctr"/>
            <a:r>
              <a:rPr lang="en-GB" sz="2000" b="1" kern="0" dirty="0">
                <a:solidFill>
                  <a:schemeClr val="bg1"/>
                </a:solidFill>
              </a:rPr>
              <a:t>Solutions</a:t>
            </a:r>
          </a:p>
        </p:txBody>
      </p:sp>
      <p:sp>
        <p:nvSpPr>
          <p:cNvPr id="38" name="Freeform: Shape 37">
            <a:extLst>
              <a:ext uri="{FF2B5EF4-FFF2-40B4-BE49-F238E27FC236}">
                <a16:creationId xmlns:a16="http://schemas.microsoft.com/office/drawing/2014/main" id="{40CA3A34-0A71-4187-94AD-C629CD2F6BD1}"/>
              </a:ext>
            </a:extLst>
          </p:cNvPr>
          <p:cNvSpPr/>
          <p:nvPr/>
        </p:nvSpPr>
        <p:spPr>
          <a:xfrm>
            <a:off x="7079983" y="170207"/>
            <a:ext cx="1731633" cy="1429371"/>
          </a:xfrm>
          <a:custGeom>
            <a:avLst/>
            <a:gdLst>
              <a:gd name="connsiteX0" fmla="*/ 463688 w 927376"/>
              <a:gd name="connsiteY0" fmla="*/ 0 h 832114"/>
              <a:gd name="connsiteX1" fmla="*/ 927376 w 927376"/>
              <a:gd name="connsiteY1" fmla="*/ 832114 h 832114"/>
              <a:gd name="connsiteX2" fmla="*/ 0 w 927376"/>
              <a:gd name="connsiteY2" fmla="*/ 832114 h 832114"/>
              <a:gd name="connsiteX3" fmla="*/ 463688 w 927376"/>
              <a:gd name="connsiteY3" fmla="*/ 0 h 832114"/>
            </a:gdLst>
            <a:ahLst/>
            <a:cxnLst>
              <a:cxn ang="0">
                <a:pos x="connsiteX0" y="connsiteY0"/>
              </a:cxn>
              <a:cxn ang="0">
                <a:pos x="connsiteX1" y="connsiteY1"/>
              </a:cxn>
              <a:cxn ang="0">
                <a:pos x="connsiteX2" y="connsiteY2"/>
              </a:cxn>
              <a:cxn ang="0">
                <a:pos x="connsiteX3" y="connsiteY3"/>
              </a:cxn>
            </a:cxnLst>
            <a:rect l="l" t="t" r="r" b="b"/>
            <a:pathLst>
              <a:path w="927376" h="832114">
                <a:moveTo>
                  <a:pt x="463688" y="0"/>
                </a:moveTo>
                <a:lnTo>
                  <a:pt x="927376" y="832114"/>
                </a:lnTo>
                <a:lnTo>
                  <a:pt x="0" y="832114"/>
                </a:lnTo>
                <a:lnTo>
                  <a:pt x="463688" y="0"/>
                </a:lnTo>
                <a:close/>
              </a:path>
            </a:pathLst>
          </a:custGeom>
          <a:solidFill>
            <a:srgbClr val="EE3D8B"/>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252000" rIns="73152" bIns="72000" rtlCol="0" anchor="b">
            <a:noAutofit/>
          </a:bodyPr>
          <a:lstStyle/>
          <a:p>
            <a:pPr algn="ctr"/>
            <a:r>
              <a:rPr lang="en-GB" sz="2000" b="1" kern="0" dirty="0">
                <a:solidFill>
                  <a:schemeClr val="bg1"/>
                </a:solidFill>
              </a:rPr>
              <a:t>Innovation</a:t>
            </a:r>
          </a:p>
        </p:txBody>
      </p:sp>
      <p:sp>
        <p:nvSpPr>
          <p:cNvPr id="43" name="Freeform: Shape 42">
            <a:extLst>
              <a:ext uri="{FF2B5EF4-FFF2-40B4-BE49-F238E27FC236}">
                <a16:creationId xmlns:a16="http://schemas.microsoft.com/office/drawing/2014/main" id="{4BDB8E05-0F55-474D-8189-78D231D69221}"/>
              </a:ext>
            </a:extLst>
          </p:cNvPr>
          <p:cNvSpPr/>
          <p:nvPr/>
        </p:nvSpPr>
        <p:spPr>
          <a:xfrm>
            <a:off x="7937502" y="2799886"/>
            <a:ext cx="2328247" cy="1200306"/>
          </a:xfrm>
          <a:custGeom>
            <a:avLst/>
            <a:gdLst>
              <a:gd name="connsiteX0" fmla="*/ 0 w 1246893"/>
              <a:gd name="connsiteY0" fmla="*/ 0 h 698763"/>
              <a:gd name="connsiteX1" fmla="*/ 857514 w 1246893"/>
              <a:gd name="connsiteY1" fmla="*/ 0 h 698763"/>
              <a:gd name="connsiteX2" fmla="*/ 1246893 w 1246893"/>
              <a:gd name="connsiteY2" fmla="*/ 698763 h 698763"/>
              <a:gd name="connsiteX3" fmla="*/ 0 w 1246893"/>
              <a:gd name="connsiteY3" fmla="*/ 698763 h 698763"/>
              <a:gd name="connsiteX4" fmla="*/ 0 w 1246893"/>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93" h="698763">
                <a:moveTo>
                  <a:pt x="0" y="0"/>
                </a:moveTo>
                <a:lnTo>
                  <a:pt x="857514" y="0"/>
                </a:lnTo>
                <a:lnTo>
                  <a:pt x="1246893" y="698763"/>
                </a:lnTo>
                <a:lnTo>
                  <a:pt x="0" y="698763"/>
                </a:lnTo>
                <a:lnTo>
                  <a:pt x="0" y="0"/>
                </a:lnTo>
                <a:close/>
              </a:path>
            </a:pathLst>
          </a:custGeom>
          <a:solidFill>
            <a:srgbClr val="EE3D8B"/>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r>
              <a:rPr lang="en-GB" b="1" kern="0" dirty="0">
                <a:solidFill>
                  <a:schemeClr val="bg1"/>
                </a:solidFill>
              </a:rPr>
              <a:t>         DataOps </a:t>
            </a:r>
          </a:p>
        </p:txBody>
      </p:sp>
      <p:sp>
        <p:nvSpPr>
          <p:cNvPr id="41" name="Freeform: Shape 40">
            <a:extLst>
              <a:ext uri="{FF2B5EF4-FFF2-40B4-BE49-F238E27FC236}">
                <a16:creationId xmlns:a16="http://schemas.microsoft.com/office/drawing/2014/main" id="{38D82924-D669-40F2-B917-9E26CE27BE58}"/>
              </a:ext>
            </a:extLst>
          </p:cNvPr>
          <p:cNvSpPr/>
          <p:nvPr/>
        </p:nvSpPr>
        <p:spPr>
          <a:xfrm>
            <a:off x="5625857" y="2799886"/>
            <a:ext cx="2311642" cy="1200306"/>
          </a:xfrm>
          <a:custGeom>
            <a:avLst/>
            <a:gdLst>
              <a:gd name="connsiteX0" fmla="*/ 389379 w 1238000"/>
              <a:gd name="connsiteY0" fmla="*/ 0 h 698763"/>
              <a:gd name="connsiteX1" fmla="*/ 1238000 w 1238000"/>
              <a:gd name="connsiteY1" fmla="*/ 0 h 698763"/>
              <a:gd name="connsiteX2" fmla="*/ 1238000 w 1238000"/>
              <a:gd name="connsiteY2" fmla="*/ 698763 h 698763"/>
              <a:gd name="connsiteX3" fmla="*/ 0 w 1238000"/>
              <a:gd name="connsiteY3" fmla="*/ 698763 h 698763"/>
              <a:gd name="connsiteX4" fmla="*/ 389379 w 1238000"/>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000" h="698763">
                <a:moveTo>
                  <a:pt x="389379" y="0"/>
                </a:moveTo>
                <a:lnTo>
                  <a:pt x="1238000" y="0"/>
                </a:lnTo>
                <a:lnTo>
                  <a:pt x="1238000" y="698763"/>
                </a:lnTo>
                <a:lnTo>
                  <a:pt x="0" y="698763"/>
                </a:lnTo>
                <a:lnTo>
                  <a:pt x="389379" y="0"/>
                </a:lnTo>
                <a:close/>
              </a:path>
            </a:pathLst>
          </a:custGeom>
          <a:solidFill>
            <a:srgbClr val="EE3D8B"/>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sz="2000" b="1" kern="0" dirty="0">
                <a:solidFill>
                  <a:schemeClr val="bg1"/>
                </a:solidFill>
              </a:rPr>
              <a:t>        DevOps</a:t>
            </a:r>
          </a:p>
        </p:txBody>
      </p:sp>
      <p:sp>
        <p:nvSpPr>
          <p:cNvPr id="33" name="Freeform: Shape 32">
            <a:extLst>
              <a:ext uri="{FF2B5EF4-FFF2-40B4-BE49-F238E27FC236}">
                <a16:creationId xmlns:a16="http://schemas.microsoft.com/office/drawing/2014/main" id="{45E22A92-3468-41A5-AEAF-A2CAB3833566}"/>
              </a:ext>
            </a:extLst>
          </p:cNvPr>
          <p:cNvSpPr/>
          <p:nvPr/>
        </p:nvSpPr>
        <p:spPr>
          <a:xfrm>
            <a:off x="4890490" y="4000190"/>
            <a:ext cx="6094020" cy="1200306"/>
          </a:xfrm>
          <a:custGeom>
            <a:avLst/>
            <a:gdLst>
              <a:gd name="connsiteX0" fmla="*/ 389379 w 3263652"/>
              <a:gd name="connsiteY0" fmla="*/ 0 h 698763"/>
              <a:gd name="connsiteX1" fmla="*/ 2874273 w 3263652"/>
              <a:gd name="connsiteY1" fmla="*/ 0 h 698763"/>
              <a:gd name="connsiteX2" fmla="*/ 3263652 w 3263652"/>
              <a:gd name="connsiteY2" fmla="*/ 698763 h 698763"/>
              <a:gd name="connsiteX3" fmla="*/ 0 w 3263652"/>
              <a:gd name="connsiteY3" fmla="*/ 698763 h 698763"/>
              <a:gd name="connsiteX4" fmla="*/ 389379 w 3263652"/>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652" h="698763">
                <a:moveTo>
                  <a:pt x="389379" y="0"/>
                </a:moveTo>
                <a:lnTo>
                  <a:pt x="2874273" y="0"/>
                </a:lnTo>
                <a:lnTo>
                  <a:pt x="3263652" y="698763"/>
                </a:lnTo>
                <a:lnTo>
                  <a:pt x="0" y="698763"/>
                </a:lnTo>
                <a:lnTo>
                  <a:pt x="389379" y="0"/>
                </a:lnTo>
                <a:close/>
              </a:path>
            </a:pathLst>
          </a:custGeom>
          <a:solidFill>
            <a:schemeClr val="accent4">
              <a:lumMod val="50000"/>
            </a:schemeClr>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sz="2000" b="1" kern="0" dirty="0">
                <a:solidFill>
                  <a:schemeClr val="tx1"/>
                </a:solidFill>
              </a:rPr>
              <a:t>Cloud Operations</a:t>
            </a:r>
          </a:p>
        </p:txBody>
      </p:sp>
      <p:sp>
        <p:nvSpPr>
          <p:cNvPr id="29" name="Freeform: Shape 28">
            <a:extLst>
              <a:ext uri="{FF2B5EF4-FFF2-40B4-BE49-F238E27FC236}">
                <a16:creationId xmlns:a16="http://schemas.microsoft.com/office/drawing/2014/main" id="{911DCA23-6CF4-4F7B-8337-FC6AE84FBA39}"/>
              </a:ext>
            </a:extLst>
          </p:cNvPr>
          <p:cNvSpPr/>
          <p:nvPr/>
        </p:nvSpPr>
        <p:spPr>
          <a:xfrm>
            <a:off x="4163426" y="5200496"/>
            <a:ext cx="7548148" cy="1200304"/>
          </a:xfrm>
          <a:custGeom>
            <a:avLst/>
            <a:gdLst>
              <a:gd name="connsiteX0" fmla="*/ 389379 w 4042410"/>
              <a:gd name="connsiteY0" fmla="*/ 0 h 698762"/>
              <a:gd name="connsiteX1" fmla="*/ 3653031 w 4042410"/>
              <a:gd name="connsiteY1" fmla="*/ 0 h 698762"/>
              <a:gd name="connsiteX2" fmla="*/ 4042410 w 4042410"/>
              <a:gd name="connsiteY2" fmla="*/ 698762 h 698762"/>
              <a:gd name="connsiteX3" fmla="*/ 0 w 4042410"/>
              <a:gd name="connsiteY3" fmla="*/ 698762 h 698762"/>
              <a:gd name="connsiteX4" fmla="*/ 389379 w 4042410"/>
              <a:gd name="connsiteY4" fmla="*/ 0 h 69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410" h="698762">
                <a:moveTo>
                  <a:pt x="389379" y="0"/>
                </a:moveTo>
                <a:lnTo>
                  <a:pt x="3653031" y="0"/>
                </a:lnTo>
                <a:lnTo>
                  <a:pt x="4042410" y="698762"/>
                </a:lnTo>
                <a:lnTo>
                  <a:pt x="0" y="698762"/>
                </a:lnTo>
                <a:lnTo>
                  <a:pt x="389379" y="0"/>
                </a:lnTo>
                <a:close/>
              </a:path>
            </a:pathLst>
          </a:custGeom>
          <a:solidFill>
            <a:schemeClr val="accent4">
              <a:lumMod val="50000"/>
            </a:schemeClr>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sz="2000" b="1" kern="0" dirty="0">
                <a:solidFill>
                  <a:schemeClr val="tx1"/>
                </a:solidFill>
              </a:rPr>
              <a:t>Secure, Reliable &amp; Resilient Cloud</a:t>
            </a:r>
          </a:p>
        </p:txBody>
      </p:sp>
      <p:sp>
        <p:nvSpPr>
          <p:cNvPr id="16" name="Title 1">
            <a:extLst>
              <a:ext uri="{FF2B5EF4-FFF2-40B4-BE49-F238E27FC236}">
                <a16:creationId xmlns:a16="http://schemas.microsoft.com/office/drawing/2014/main" id="{026EC6DF-FBEE-4988-B38B-AB077929B483}"/>
              </a:ext>
            </a:extLst>
          </p:cNvPr>
          <p:cNvSpPr txBox="1">
            <a:spLocks/>
          </p:cNvSpPr>
          <p:nvPr/>
        </p:nvSpPr>
        <p:spPr>
          <a:xfrm>
            <a:off x="462958" y="4287351"/>
            <a:ext cx="4578942" cy="1772793"/>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3000" b="1" kern="0" cap="all" baseline="0">
                <a:solidFill>
                  <a:schemeClr val="bg1"/>
                </a:solidFill>
                <a:latin typeface="+mj-lt"/>
                <a:ea typeface="+mj-ea"/>
                <a:cs typeface="+mj-cs"/>
              </a:defRPr>
            </a:lvl1pPr>
          </a:lstStyle>
          <a:p>
            <a:r>
              <a:rPr lang="en-US" sz="3200" dirty="0">
                <a:solidFill>
                  <a:schemeClr val="accent3"/>
                </a:solidFill>
              </a:rPr>
              <a:t>Most of the organisations look at Cloud as a tech transformation </a:t>
            </a:r>
            <a:br>
              <a:rPr lang="en-US" sz="3200" dirty="0">
                <a:solidFill>
                  <a:schemeClr val="accent3"/>
                </a:solidFill>
              </a:rPr>
            </a:br>
            <a:r>
              <a:rPr lang="en-US" sz="3200" dirty="0">
                <a:solidFill>
                  <a:schemeClr val="accent3"/>
                </a:solidFill>
              </a:rPr>
              <a:t>(Below the line)</a:t>
            </a:r>
            <a:endParaRPr lang="en-GB" sz="3200" dirty="0">
              <a:solidFill>
                <a:schemeClr val="accent3"/>
              </a:solidFill>
            </a:endParaRPr>
          </a:p>
        </p:txBody>
      </p:sp>
      <p:sp>
        <p:nvSpPr>
          <p:cNvPr id="17" name="Title 1">
            <a:extLst>
              <a:ext uri="{FF2B5EF4-FFF2-40B4-BE49-F238E27FC236}">
                <a16:creationId xmlns:a16="http://schemas.microsoft.com/office/drawing/2014/main" id="{C36C9F32-F011-4DF8-8072-D49C2AB4FC0C}"/>
              </a:ext>
            </a:extLst>
          </p:cNvPr>
          <p:cNvSpPr txBox="1">
            <a:spLocks/>
          </p:cNvSpPr>
          <p:nvPr/>
        </p:nvSpPr>
        <p:spPr>
          <a:xfrm>
            <a:off x="457199" y="2956840"/>
            <a:ext cx="3242399" cy="886397"/>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3000" b="1" kern="0" cap="all" baseline="0">
                <a:solidFill>
                  <a:schemeClr val="bg1"/>
                </a:solidFill>
                <a:latin typeface="+mj-lt"/>
                <a:ea typeface="+mj-ea"/>
                <a:cs typeface="+mj-cs"/>
              </a:defRPr>
            </a:lvl1pPr>
          </a:lstStyle>
          <a:p>
            <a:r>
              <a:rPr lang="en-US" sz="3200" dirty="0"/>
              <a:t>rather than above </a:t>
            </a:r>
          </a:p>
          <a:p>
            <a:r>
              <a:rPr lang="en-US" sz="3200" dirty="0"/>
              <a:t>the line </a:t>
            </a:r>
            <a:endParaRPr lang="en-GB" sz="3200" dirty="0"/>
          </a:p>
        </p:txBody>
      </p:sp>
    </p:spTree>
    <p:extLst>
      <p:ext uri="{BB962C8B-B14F-4D97-AF65-F5344CB8AC3E}">
        <p14:creationId xmlns:p14="http://schemas.microsoft.com/office/powerpoint/2010/main" val="1051458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300"/>
                                        <p:tgtEl>
                                          <p:spTgt spid="29"/>
                                        </p:tgtEl>
                                      </p:cBhvr>
                                    </p:animEffect>
                                  </p:childTnLst>
                                </p:cTn>
                              </p:par>
                            </p:childTnLst>
                          </p:cTn>
                        </p:par>
                        <p:par>
                          <p:cTn id="12" fill="hold">
                            <p:stCondLst>
                              <p:cond delay="8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3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400"/>
                                        <p:tgtEl>
                                          <p:spTgt spid="8"/>
                                        </p:tgtEl>
                                      </p:cBhvr>
                                    </p:animEffect>
                                  </p:childTnLst>
                                </p:cTn>
                              </p:par>
                            </p:childTnLst>
                          </p:cTn>
                        </p:par>
                        <p:par>
                          <p:cTn id="21" fill="hold">
                            <p:stCondLst>
                              <p:cond delay="40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400"/>
                            </p:stCondLst>
                            <p:childTnLst>
                              <p:par>
                                <p:cTn id="25" presetID="42"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300"/>
                                        <p:tgtEl>
                                          <p:spTgt spid="41"/>
                                        </p:tgtEl>
                                      </p:cBhvr>
                                    </p:animEffect>
                                    <p:anim calcmode="lin" valueType="num">
                                      <p:cBhvr>
                                        <p:cTn id="28" dur="300" fill="hold"/>
                                        <p:tgtEl>
                                          <p:spTgt spid="41"/>
                                        </p:tgtEl>
                                        <p:attrNameLst>
                                          <p:attrName>ppt_x</p:attrName>
                                        </p:attrNameLst>
                                      </p:cBhvr>
                                      <p:tavLst>
                                        <p:tav tm="0">
                                          <p:val>
                                            <p:strVal val="#ppt_x"/>
                                          </p:val>
                                        </p:tav>
                                        <p:tav tm="100000">
                                          <p:val>
                                            <p:strVal val="#ppt_x"/>
                                          </p:val>
                                        </p:tav>
                                      </p:tavLst>
                                    </p:anim>
                                    <p:anim calcmode="lin" valueType="num">
                                      <p:cBhvr>
                                        <p:cTn id="29" dur="3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700"/>
                            </p:stCondLst>
                            <p:childTnLst>
                              <p:par>
                                <p:cTn id="31" presetID="42" presetClass="entr" presetSubtype="0"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300"/>
                                        <p:tgtEl>
                                          <p:spTgt spid="43"/>
                                        </p:tgtEl>
                                      </p:cBhvr>
                                    </p:animEffect>
                                    <p:anim calcmode="lin" valueType="num">
                                      <p:cBhvr>
                                        <p:cTn id="34" dur="300" fill="hold"/>
                                        <p:tgtEl>
                                          <p:spTgt spid="43"/>
                                        </p:tgtEl>
                                        <p:attrNameLst>
                                          <p:attrName>ppt_x</p:attrName>
                                        </p:attrNameLst>
                                      </p:cBhvr>
                                      <p:tavLst>
                                        <p:tav tm="0">
                                          <p:val>
                                            <p:strVal val="#ppt_x"/>
                                          </p:val>
                                        </p:tav>
                                        <p:tav tm="100000">
                                          <p:val>
                                            <p:strVal val="#ppt_x"/>
                                          </p:val>
                                        </p:tav>
                                      </p:tavLst>
                                    </p:anim>
                                    <p:anim calcmode="lin" valueType="num">
                                      <p:cBhvr>
                                        <p:cTn id="35" dur="300" fill="hold"/>
                                        <p:tgtEl>
                                          <p:spTgt spid="43"/>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300"/>
                                        <p:tgtEl>
                                          <p:spTgt spid="20"/>
                                        </p:tgtEl>
                                      </p:cBhvr>
                                    </p:animEffect>
                                    <p:anim calcmode="lin" valueType="num">
                                      <p:cBhvr>
                                        <p:cTn id="40" dur="300" fill="hold"/>
                                        <p:tgtEl>
                                          <p:spTgt spid="20"/>
                                        </p:tgtEl>
                                        <p:attrNameLst>
                                          <p:attrName>ppt_x</p:attrName>
                                        </p:attrNameLst>
                                      </p:cBhvr>
                                      <p:tavLst>
                                        <p:tav tm="0">
                                          <p:val>
                                            <p:strVal val="#ppt_x"/>
                                          </p:val>
                                        </p:tav>
                                        <p:tav tm="100000">
                                          <p:val>
                                            <p:strVal val="#ppt_x"/>
                                          </p:val>
                                        </p:tav>
                                      </p:tavLst>
                                    </p:anim>
                                    <p:anim calcmode="lin" valueType="num">
                                      <p:cBhvr>
                                        <p:cTn id="41" dur="300" fill="hold"/>
                                        <p:tgtEl>
                                          <p:spTgt spid="20"/>
                                        </p:tgtEl>
                                        <p:attrNameLst>
                                          <p:attrName>ppt_y</p:attrName>
                                        </p:attrNameLst>
                                      </p:cBhvr>
                                      <p:tavLst>
                                        <p:tav tm="0">
                                          <p:val>
                                            <p:strVal val="#ppt_y+.1"/>
                                          </p:val>
                                        </p:tav>
                                        <p:tav tm="100000">
                                          <p:val>
                                            <p:strVal val="#ppt_y"/>
                                          </p:val>
                                        </p:tav>
                                      </p:tavLst>
                                    </p:anim>
                                  </p:childTnLst>
                                </p:cTn>
                              </p:par>
                            </p:childTnLst>
                          </p:cTn>
                        </p:par>
                        <p:par>
                          <p:cTn id="42" fill="hold">
                            <p:stCondLst>
                              <p:cond delay="13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300"/>
                                        <p:tgtEl>
                                          <p:spTgt spid="38"/>
                                        </p:tgtEl>
                                      </p:cBhvr>
                                    </p:animEffect>
                                    <p:anim calcmode="lin" valueType="num">
                                      <p:cBhvr>
                                        <p:cTn id="46" dur="300" fill="hold"/>
                                        <p:tgtEl>
                                          <p:spTgt spid="38"/>
                                        </p:tgtEl>
                                        <p:attrNameLst>
                                          <p:attrName>ppt_x</p:attrName>
                                        </p:attrNameLst>
                                      </p:cBhvr>
                                      <p:tavLst>
                                        <p:tav tm="0">
                                          <p:val>
                                            <p:strVal val="#ppt_x"/>
                                          </p:val>
                                        </p:tav>
                                        <p:tav tm="100000">
                                          <p:val>
                                            <p:strVal val="#ppt_x"/>
                                          </p:val>
                                        </p:tav>
                                      </p:tavLst>
                                    </p:anim>
                                    <p:anim calcmode="lin" valueType="num">
                                      <p:cBhvr>
                                        <p:cTn id="47" dur="3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38" grpId="0" animBg="1"/>
      <p:bldP spid="43" grpId="0" animBg="1"/>
      <p:bldP spid="41" grpId="0" animBg="1"/>
      <p:bldP spid="33" grpId="0" animBg="1"/>
      <p:bldP spid="29"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a:extLst>
              <a:ext uri="{FF2B5EF4-FFF2-40B4-BE49-F238E27FC236}">
                <a16:creationId xmlns:a16="http://schemas.microsoft.com/office/drawing/2014/main" id="{2DFD733D-7760-4700-8DAC-09CAEA890DEA}"/>
              </a:ext>
            </a:extLst>
          </p:cNvPr>
          <p:cNvGraphicFramePr>
            <a:graphicFrameLocks noChangeAspect="1"/>
          </p:cNvGraphicFramePr>
          <p:nvPr>
            <p:custDataLst>
              <p:tags r:id="rId2"/>
            </p:custDataLst>
            <p:extLst>
              <p:ext uri="{D42A27DB-BD31-4B8C-83A1-F6EECF244321}">
                <p14:modId xmlns:p14="http://schemas.microsoft.com/office/powerpoint/2010/main" val="257804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43" name="think-cell Slide" r:id="rId5" imgW="592" imgH="591" progId="TCLayout.ActiveDocument.1">
                  <p:embed/>
                </p:oleObj>
              </mc:Choice>
              <mc:Fallback>
                <p:oleObj name="think-cell Slide" r:id="rId5" imgW="592" imgH="591" progId="TCLayout.ActiveDocument.1">
                  <p:embed/>
                  <p:pic>
                    <p:nvPicPr>
                      <p:cNvPr id="32" name="Object 31" hidden="1">
                        <a:extLst>
                          <a:ext uri="{FF2B5EF4-FFF2-40B4-BE49-F238E27FC236}">
                            <a16:creationId xmlns:a16="http://schemas.microsoft.com/office/drawing/2014/main" id="{2DFD733D-7760-4700-8DAC-09CAEA890D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4" name="Straight Connector 53">
            <a:extLst>
              <a:ext uri="{FF2B5EF4-FFF2-40B4-BE49-F238E27FC236}">
                <a16:creationId xmlns:a16="http://schemas.microsoft.com/office/drawing/2014/main" id="{B1144314-FA4F-46EA-997C-DEEADCA70EBE}"/>
              </a:ext>
            </a:extLst>
          </p:cNvPr>
          <p:cNvCxnSpPr/>
          <p:nvPr/>
        </p:nvCxnSpPr>
        <p:spPr>
          <a:xfrm flipH="1">
            <a:off x="-88900" y="4376361"/>
            <a:ext cx="12280900" cy="0"/>
          </a:xfrm>
          <a:prstGeom prst="line">
            <a:avLst/>
          </a:prstGeom>
          <a:ln w="38100">
            <a:solidFill>
              <a:srgbClr val="EE3D8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53893C87-94E8-4852-BA6C-5130BCA241B6}"/>
              </a:ext>
            </a:extLst>
          </p:cNvPr>
          <p:cNvSpPr>
            <a:spLocks noGrp="1"/>
          </p:cNvSpPr>
          <p:nvPr>
            <p:ph type="title"/>
          </p:nvPr>
        </p:nvSpPr>
        <p:spPr/>
        <p:txBody>
          <a:bodyPr vert="horz"/>
          <a:lstStyle/>
          <a:p>
            <a:r>
              <a:rPr lang="en-US" dirty="0"/>
              <a:t>Cloud transformation in practice: major global bank case study</a:t>
            </a:r>
            <a:endParaRPr lang="en-GB" dirty="0"/>
          </a:p>
        </p:txBody>
      </p:sp>
      <p:sp>
        <p:nvSpPr>
          <p:cNvPr id="6" name="Isosceles Triangle 5">
            <a:extLst>
              <a:ext uri="{FF2B5EF4-FFF2-40B4-BE49-F238E27FC236}">
                <a16:creationId xmlns:a16="http://schemas.microsoft.com/office/drawing/2014/main" id="{C4F77148-27AE-409D-A577-53757081BFA8}"/>
              </a:ext>
            </a:extLst>
          </p:cNvPr>
          <p:cNvSpPr/>
          <p:nvPr/>
        </p:nvSpPr>
        <p:spPr>
          <a:xfrm>
            <a:off x="3425148" y="1879599"/>
            <a:ext cx="5252803" cy="4528279"/>
          </a:xfrm>
          <a:prstGeom prst="triangl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a:solidFill>
                <a:schemeClr val="tx1"/>
              </a:solidFill>
            </a:endParaRPr>
          </a:p>
        </p:txBody>
      </p:sp>
      <p:sp>
        <p:nvSpPr>
          <p:cNvPr id="31" name="Freeform: Shape 30">
            <a:extLst>
              <a:ext uri="{FF2B5EF4-FFF2-40B4-BE49-F238E27FC236}">
                <a16:creationId xmlns:a16="http://schemas.microsoft.com/office/drawing/2014/main" id="{33B08BF5-30C0-44D3-B182-5DE27B20C950}"/>
              </a:ext>
            </a:extLst>
          </p:cNvPr>
          <p:cNvSpPr/>
          <p:nvPr/>
        </p:nvSpPr>
        <p:spPr>
          <a:xfrm>
            <a:off x="5331082" y="2467973"/>
            <a:ext cx="1440936" cy="349032"/>
          </a:xfrm>
          <a:custGeom>
            <a:avLst/>
            <a:gdLst>
              <a:gd name="connsiteX0" fmla="*/ 0 w 5252804"/>
              <a:gd name="connsiteY0" fmla="*/ 0 h 905656"/>
              <a:gd name="connsiteX1" fmla="*/ 2626402 w 5252804"/>
              <a:gd name="connsiteY1" fmla="*/ 0 h 905656"/>
              <a:gd name="connsiteX2" fmla="*/ 5252804 w 5252804"/>
              <a:gd name="connsiteY2" fmla="*/ 0 h 905656"/>
              <a:gd name="connsiteX3" fmla="*/ 5252804 w 5252804"/>
              <a:gd name="connsiteY3" fmla="*/ 905656 h 905656"/>
              <a:gd name="connsiteX4" fmla="*/ 2626402 w 5252804"/>
              <a:gd name="connsiteY4" fmla="*/ 905656 h 905656"/>
              <a:gd name="connsiteX5" fmla="*/ 0 w 5252804"/>
              <a:gd name="connsiteY5" fmla="*/ 905656 h 9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804" h="905656">
                <a:moveTo>
                  <a:pt x="0" y="0"/>
                </a:moveTo>
                <a:lnTo>
                  <a:pt x="2626402" y="0"/>
                </a:lnTo>
                <a:lnTo>
                  <a:pt x="5252804" y="0"/>
                </a:lnTo>
                <a:lnTo>
                  <a:pt x="5252804" y="905656"/>
                </a:lnTo>
                <a:lnTo>
                  <a:pt x="2626402" y="905656"/>
                </a:lnTo>
                <a:lnTo>
                  <a:pt x="0" y="905656"/>
                </a:lnTo>
                <a:close/>
              </a:path>
            </a:pathLst>
          </a:custGeom>
          <a:no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sz="1400" b="1" kern="0" dirty="0">
                <a:solidFill>
                  <a:schemeClr val="accent4"/>
                </a:solidFill>
              </a:rPr>
              <a:t>Innovation</a:t>
            </a:r>
          </a:p>
        </p:txBody>
      </p:sp>
      <p:sp>
        <p:nvSpPr>
          <p:cNvPr id="30" name="Freeform: Shape 29">
            <a:extLst>
              <a:ext uri="{FF2B5EF4-FFF2-40B4-BE49-F238E27FC236}">
                <a16:creationId xmlns:a16="http://schemas.microsoft.com/office/drawing/2014/main" id="{D0307AF4-C310-466C-B5B7-1A4E53D2CD98}"/>
              </a:ext>
            </a:extLst>
          </p:cNvPr>
          <p:cNvSpPr/>
          <p:nvPr/>
        </p:nvSpPr>
        <p:spPr>
          <a:xfrm>
            <a:off x="4978386" y="2785255"/>
            <a:ext cx="2146330" cy="905656"/>
          </a:xfrm>
          <a:custGeom>
            <a:avLst/>
            <a:gdLst>
              <a:gd name="connsiteX0" fmla="*/ 0 w 5252804"/>
              <a:gd name="connsiteY0" fmla="*/ 0 h 905656"/>
              <a:gd name="connsiteX1" fmla="*/ 2626402 w 5252804"/>
              <a:gd name="connsiteY1" fmla="*/ 0 h 905656"/>
              <a:gd name="connsiteX2" fmla="*/ 5252804 w 5252804"/>
              <a:gd name="connsiteY2" fmla="*/ 0 h 905656"/>
              <a:gd name="connsiteX3" fmla="*/ 5252804 w 5252804"/>
              <a:gd name="connsiteY3" fmla="*/ 905656 h 905656"/>
              <a:gd name="connsiteX4" fmla="*/ 2626402 w 5252804"/>
              <a:gd name="connsiteY4" fmla="*/ 905656 h 905656"/>
              <a:gd name="connsiteX5" fmla="*/ 0 w 5252804"/>
              <a:gd name="connsiteY5" fmla="*/ 905656 h 9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804" h="905656">
                <a:moveTo>
                  <a:pt x="0" y="0"/>
                </a:moveTo>
                <a:lnTo>
                  <a:pt x="2626402" y="0"/>
                </a:lnTo>
                <a:lnTo>
                  <a:pt x="5252804" y="0"/>
                </a:lnTo>
                <a:lnTo>
                  <a:pt x="5252804" y="905656"/>
                </a:lnTo>
                <a:lnTo>
                  <a:pt x="2626402" y="905656"/>
                </a:lnTo>
                <a:lnTo>
                  <a:pt x="0" y="905656"/>
                </a:lnTo>
                <a:close/>
              </a:path>
            </a:pathLst>
          </a:custGeom>
          <a:no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sz="1400" b="1" kern="0" dirty="0">
                <a:solidFill>
                  <a:schemeClr val="bg1"/>
                </a:solidFill>
              </a:rPr>
              <a:t>Industry</a:t>
            </a:r>
            <a:br>
              <a:rPr lang="en-GB" sz="1400" b="1" kern="0" dirty="0">
                <a:solidFill>
                  <a:schemeClr val="bg1"/>
                </a:solidFill>
              </a:rPr>
            </a:br>
            <a:r>
              <a:rPr lang="en-GB" sz="1400" b="1" kern="0" dirty="0">
                <a:solidFill>
                  <a:schemeClr val="bg1"/>
                </a:solidFill>
              </a:rPr>
              <a:t>Service</a:t>
            </a:r>
          </a:p>
        </p:txBody>
      </p:sp>
      <p:sp>
        <p:nvSpPr>
          <p:cNvPr id="22" name="Rectangle 21">
            <a:extLst>
              <a:ext uri="{FF2B5EF4-FFF2-40B4-BE49-F238E27FC236}">
                <a16:creationId xmlns:a16="http://schemas.microsoft.com/office/drawing/2014/main" id="{FAAB5C7D-478E-479A-AA89-2F0DA5B8CED3}"/>
              </a:ext>
            </a:extLst>
          </p:cNvPr>
          <p:cNvSpPr/>
          <p:nvPr/>
        </p:nvSpPr>
        <p:spPr>
          <a:xfrm>
            <a:off x="4738453" y="3690911"/>
            <a:ext cx="1313097" cy="905656"/>
          </a:xfrm>
          <a:prstGeom prst="rect">
            <a:avLst/>
          </a:prstGeom>
          <a:no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1400" b="1" kern="0" dirty="0">
                <a:solidFill>
                  <a:schemeClr val="bg1"/>
                </a:solidFill>
              </a:rPr>
              <a:t>DevOps</a:t>
            </a:r>
          </a:p>
        </p:txBody>
      </p:sp>
      <p:sp>
        <p:nvSpPr>
          <p:cNvPr id="23" name="Rectangle 22">
            <a:extLst>
              <a:ext uri="{FF2B5EF4-FFF2-40B4-BE49-F238E27FC236}">
                <a16:creationId xmlns:a16="http://schemas.microsoft.com/office/drawing/2014/main" id="{1CE9540C-862A-4FC1-9F80-D0FA3EBCD5AA}"/>
              </a:ext>
            </a:extLst>
          </p:cNvPr>
          <p:cNvSpPr/>
          <p:nvPr/>
        </p:nvSpPr>
        <p:spPr>
          <a:xfrm>
            <a:off x="6051550" y="3690911"/>
            <a:ext cx="1313097" cy="905656"/>
          </a:xfrm>
          <a:prstGeom prst="rect">
            <a:avLst/>
          </a:prstGeom>
          <a:no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1400" b="1" kern="0" dirty="0">
                <a:solidFill>
                  <a:schemeClr val="bg1"/>
                </a:solidFill>
              </a:rPr>
              <a:t>DataOps</a:t>
            </a:r>
          </a:p>
        </p:txBody>
      </p:sp>
      <p:sp>
        <p:nvSpPr>
          <p:cNvPr id="29" name="Freeform: Shape 28">
            <a:extLst>
              <a:ext uri="{FF2B5EF4-FFF2-40B4-BE49-F238E27FC236}">
                <a16:creationId xmlns:a16="http://schemas.microsoft.com/office/drawing/2014/main" id="{B69C4807-F784-4FCB-9805-76A9DAF72021}"/>
              </a:ext>
            </a:extLst>
          </p:cNvPr>
          <p:cNvSpPr/>
          <p:nvPr/>
        </p:nvSpPr>
        <p:spPr>
          <a:xfrm>
            <a:off x="4481997" y="4596567"/>
            <a:ext cx="3139106" cy="905656"/>
          </a:xfrm>
          <a:custGeom>
            <a:avLst/>
            <a:gdLst>
              <a:gd name="connsiteX0" fmla="*/ 0 w 5252804"/>
              <a:gd name="connsiteY0" fmla="*/ 0 h 905656"/>
              <a:gd name="connsiteX1" fmla="*/ 2626402 w 5252804"/>
              <a:gd name="connsiteY1" fmla="*/ 0 h 905656"/>
              <a:gd name="connsiteX2" fmla="*/ 5252804 w 5252804"/>
              <a:gd name="connsiteY2" fmla="*/ 0 h 905656"/>
              <a:gd name="connsiteX3" fmla="*/ 5252804 w 5252804"/>
              <a:gd name="connsiteY3" fmla="*/ 905656 h 905656"/>
              <a:gd name="connsiteX4" fmla="*/ 2626402 w 5252804"/>
              <a:gd name="connsiteY4" fmla="*/ 905656 h 905656"/>
              <a:gd name="connsiteX5" fmla="*/ 0 w 5252804"/>
              <a:gd name="connsiteY5" fmla="*/ 905656 h 9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804" h="905656">
                <a:moveTo>
                  <a:pt x="0" y="0"/>
                </a:moveTo>
                <a:lnTo>
                  <a:pt x="2626402" y="0"/>
                </a:lnTo>
                <a:lnTo>
                  <a:pt x="5252804" y="0"/>
                </a:lnTo>
                <a:lnTo>
                  <a:pt x="5252804" y="905656"/>
                </a:lnTo>
                <a:lnTo>
                  <a:pt x="2626402" y="905656"/>
                </a:lnTo>
                <a:lnTo>
                  <a:pt x="0" y="905656"/>
                </a:lnTo>
                <a:close/>
              </a:path>
            </a:pathLst>
          </a:custGeom>
          <a:no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sz="1400" b="1" kern="0" dirty="0">
                <a:solidFill>
                  <a:schemeClr val="bg1"/>
                </a:solidFill>
              </a:rPr>
              <a:t>Cloud Operation</a:t>
            </a:r>
          </a:p>
        </p:txBody>
      </p:sp>
      <p:sp>
        <p:nvSpPr>
          <p:cNvPr id="28" name="Freeform: Shape 27">
            <a:extLst>
              <a:ext uri="{FF2B5EF4-FFF2-40B4-BE49-F238E27FC236}">
                <a16:creationId xmlns:a16="http://schemas.microsoft.com/office/drawing/2014/main" id="{8CF66EF6-A6B9-4B1A-823F-B892E5FCF0F6}"/>
              </a:ext>
            </a:extLst>
          </p:cNvPr>
          <p:cNvSpPr/>
          <p:nvPr/>
        </p:nvSpPr>
        <p:spPr>
          <a:xfrm>
            <a:off x="3425148" y="5502223"/>
            <a:ext cx="5252804" cy="905656"/>
          </a:xfrm>
          <a:custGeom>
            <a:avLst/>
            <a:gdLst>
              <a:gd name="connsiteX0" fmla="*/ 0 w 5252804"/>
              <a:gd name="connsiteY0" fmla="*/ 0 h 905656"/>
              <a:gd name="connsiteX1" fmla="*/ 2626402 w 5252804"/>
              <a:gd name="connsiteY1" fmla="*/ 0 h 905656"/>
              <a:gd name="connsiteX2" fmla="*/ 5252804 w 5252804"/>
              <a:gd name="connsiteY2" fmla="*/ 0 h 905656"/>
              <a:gd name="connsiteX3" fmla="*/ 5252804 w 5252804"/>
              <a:gd name="connsiteY3" fmla="*/ 905656 h 905656"/>
              <a:gd name="connsiteX4" fmla="*/ 2626402 w 5252804"/>
              <a:gd name="connsiteY4" fmla="*/ 905656 h 905656"/>
              <a:gd name="connsiteX5" fmla="*/ 0 w 5252804"/>
              <a:gd name="connsiteY5" fmla="*/ 905656 h 9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2804" h="905656">
                <a:moveTo>
                  <a:pt x="0" y="0"/>
                </a:moveTo>
                <a:lnTo>
                  <a:pt x="2626402" y="0"/>
                </a:lnTo>
                <a:lnTo>
                  <a:pt x="5252804" y="0"/>
                </a:lnTo>
                <a:lnTo>
                  <a:pt x="5252804" y="905656"/>
                </a:lnTo>
                <a:lnTo>
                  <a:pt x="2626402" y="905656"/>
                </a:lnTo>
                <a:lnTo>
                  <a:pt x="0" y="905656"/>
                </a:lnTo>
                <a:close/>
              </a:path>
            </a:pathLst>
          </a:custGeom>
          <a:no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sz="1400" b="1" kern="0" dirty="0">
                <a:solidFill>
                  <a:schemeClr val="bg1"/>
                </a:solidFill>
              </a:rPr>
              <a:t>Secure, Reliable and Resilient Cloud</a:t>
            </a:r>
          </a:p>
        </p:txBody>
      </p:sp>
      <p:cxnSp>
        <p:nvCxnSpPr>
          <p:cNvPr id="35" name="Straight Connector 34">
            <a:extLst>
              <a:ext uri="{FF2B5EF4-FFF2-40B4-BE49-F238E27FC236}">
                <a16:creationId xmlns:a16="http://schemas.microsoft.com/office/drawing/2014/main" id="{B8B0E7C3-D3F5-444E-8A92-1E1CC2924F7C}"/>
              </a:ext>
            </a:extLst>
          </p:cNvPr>
          <p:cNvCxnSpPr>
            <a:cxnSpLocks/>
          </p:cNvCxnSpPr>
          <p:nvPr/>
        </p:nvCxnSpPr>
        <p:spPr>
          <a:xfrm>
            <a:off x="3931844" y="5502223"/>
            <a:ext cx="4248150" cy="0"/>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4753E34-FFCB-4328-A65A-CE399FD94AEC}"/>
              </a:ext>
            </a:extLst>
          </p:cNvPr>
          <p:cNvCxnSpPr>
            <a:cxnSpLocks/>
          </p:cNvCxnSpPr>
          <p:nvPr/>
        </p:nvCxnSpPr>
        <p:spPr>
          <a:xfrm>
            <a:off x="4433494" y="4596567"/>
            <a:ext cx="3241675" cy="0"/>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253781D-35BE-4DDB-ACC8-2A97A745757A}"/>
              </a:ext>
            </a:extLst>
          </p:cNvPr>
          <p:cNvCxnSpPr/>
          <p:nvPr/>
        </p:nvCxnSpPr>
        <p:spPr>
          <a:xfrm>
            <a:off x="4847756" y="3690911"/>
            <a:ext cx="2407588" cy="0"/>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8E6BE6-DE67-4360-B88D-D48AB82C6129}"/>
              </a:ext>
            </a:extLst>
          </p:cNvPr>
          <p:cNvCxnSpPr/>
          <p:nvPr/>
        </p:nvCxnSpPr>
        <p:spPr>
          <a:xfrm>
            <a:off x="5331082" y="2785255"/>
            <a:ext cx="1440936" cy="0"/>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66ED7C3-0B87-4174-9BE2-3BF16E43034F}"/>
              </a:ext>
            </a:extLst>
          </p:cNvPr>
          <p:cNvCxnSpPr>
            <a:stCxn id="29" idx="1"/>
          </p:cNvCxnSpPr>
          <p:nvPr/>
        </p:nvCxnSpPr>
        <p:spPr>
          <a:xfrm flipV="1">
            <a:off x="6051550" y="3690911"/>
            <a:ext cx="0" cy="905656"/>
          </a:xfrm>
          <a:prstGeom prst="line">
            <a:avLst/>
          </a:prstGeom>
          <a:ln w="190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Isosceles Triangle 33">
            <a:extLst>
              <a:ext uri="{FF2B5EF4-FFF2-40B4-BE49-F238E27FC236}">
                <a16:creationId xmlns:a16="http://schemas.microsoft.com/office/drawing/2014/main" id="{E8DF5152-61B7-42E5-B914-5E574A8A7AE7}"/>
              </a:ext>
            </a:extLst>
          </p:cNvPr>
          <p:cNvSpPr/>
          <p:nvPr/>
        </p:nvSpPr>
        <p:spPr>
          <a:xfrm>
            <a:off x="4064306" y="1087292"/>
            <a:ext cx="4106711" cy="3313934"/>
          </a:xfrm>
          <a:prstGeom prst="triangl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39" name="Freeform: Shape 38">
            <a:extLst>
              <a:ext uri="{FF2B5EF4-FFF2-40B4-BE49-F238E27FC236}">
                <a16:creationId xmlns:a16="http://schemas.microsoft.com/office/drawing/2014/main" id="{A0109C3C-2EF2-4BA8-A5C2-CD40738D6961}"/>
              </a:ext>
            </a:extLst>
          </p:cNvPr>
          <p:cNvSpPr/>
          <p:nvPr/>
        </p:nvSpPr>
        <p:spPr>
          <a:xfrm>
            <a:off x="4815138" y="2457939"/>
            <a:ext cx="2608239" cy="982711"/>
          </a:xfrm>
          <a:custGeom>
            <a:avLst/>
            <a:gdLst>
              <a:gd name="connsiteX0" fmla="*/ 389379 w 1706135"/>
              <a:gd name="connsiteY0" fmla="*/ 0 h 698763"/>
              <a:gd name="connsiteX1" fmla="*/ 1316755 w 1706135"/>
              <a:gd name="connsiteY1" fmla="*/ 0 h 698763"/>
              <a:gd name="connsiteX2" fmla="*/ 1706135 w 1706135"/>
              <a:gd name="connsiteY2" fmla="*/ 698763 h 698763"/>
              <a:gd name="connsiteX3" fmla="*/ 0 w 1706135"/>
              <a:gd name="connsiteY3" fmla="*/ 698763 h 698763"/>
              <a:gd name="connsiteX4" fmla="*/ 389379 w 1706135"/>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135" h="698763">
                <a:moveTo>
                  <a:pt x="389379" y="0"/>
                </a:moveTo>
                <a:lnTo>
                  <a:pt x="1316755" y="0"/>
                </a:lnTo>
                <a:lnTo>
                  <a:pt x="1706135" y="698763"/>
                </a:lnTo>
                <a:lnTo>
                  <a:pt x="0" y="698763"/>
                </a:lnTo>
                <a:lnTo>
                  <a:pt x="389379" y="0"/>
                </a:lnTo>
                <a:close/>
              </a:path>
            </a:pathLst>
          </a:custGeom>
          <a:solidFill>
            <a:schemeClr val="tx1"/>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endParaRPr lang="en-GB" b="1" kern="0" dirty="0">
              <a:solidFill>
                <a:schemeClr val="bg1"/>
              </a:solidFill>
            </a:endParaRPr>
          </a:p>
        </p:txBody>
      </p:sp>
      <p:sp>
        <p:nvSpPr>
          <p:cNvPr id="41" name="Freeform: Shape 40">
            <a:extLst>
              <a:ext uri="{FF2B5EF4-FFF2-40B4-BE49-F238E27FC236}">
                <a16:creationId xmlns:a16="http://schemas.microsoft.com/office/drawing/2014/main" id="{245624B8-7BCF-4B6F-9E41-100D55B8EF92}"/>
              </a:ext>
            </a:extLst>
          </p:cNvPr>
          <p:cNvSpPr/>
          <p:nvPr/>
        </p:nvSpPr>
        <p:spPr>
          <a:xfrm>
            <a:off x="5410398" y="1287688"/>
            <a:ext cx="1417719" cy="1170250"/>
          </a:xfrm>
          <a:custGeom>
            <a:avLst/>
            <a:gdLst>
              <a:gd name="connsiteX0" fmla="*/ 463688 w 927376"/>
              <a:gd name="connsiteY0" fmla="*/ 0 h 832114"/>
              <a:gd name="connsiteX1" fmla="*/ 927376 w 927376"/>
              <a:gd name="connsiteY1" fmla="*/ 832114 h 832114"/>
              <a:gd name="connsiteX2" fmla="*/ 0 w 927376"/>
              <a:gd name="connsiteY2" fmla="*/ 832114 h 832114"/>
              <a:gd name="connsiteX3" fmla="*/ 463688 w 927376"/>
              <a:gd name="connsiteY3" fmla="*/ 0 h 832114"/>
            </a:gdLst>
            <a:ahLst/>
            <a:cxnLst>
              <a:cxn ang="0">
                <a:pos x="connsiteX0" y="connsiteY0"/>
              </a:cxn>
              <a:cxn ang="0">
                <a:pos x="connsiteX1" y="connsiteY1"/>
              </a:cxn>
              <a:cxn ang="0">
                <a:pos x="connsiteX2" y="connsiteY2"/>
              </a:cxn>
              <a:cxn ang="0">
                <a:pos x="connsiteX3" y="connsiteY3"/>
              </a:cxn>
            </a:cxnLst>
            <a:rect l="l" t="t" r="r" b="b"/>
            <a:pathLst>
              <a:path w="927376" h="832114">
                <a:moveTo>
                  <a:pt x="463688" y="0"/>
                </a:moveTo>
                <a:lnTo>
                  <a:pt x="927376" y="832114"/>
                </a:lnTo>
                <a:lnTo>
                  <a:pt x="0" y="832114"/>
                </a:lnTo>
                <a:lnTo>
                  <a:pt x="463688" y="0"/>
                </a:lnTo>
                <a:close/>
              </a:path>
            </a:pathLst>
          </a:custGeom>
          <a:solidFill>
            <a:schemeClr val="tx1"/>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20000" rIns="73152" bIns="216000" rtlCol="0" anchor="ctr">
            <a:noAutofit/>
          </a:bodyPr>
          <a:lstStyle/>
          <a:p>
            <a:pPr algn="ctr"/>
            <a:endParaRPr lang="en-GB" b="1" kern="0" dirty="0">
              <a:solidFill>
                <a:schemeClr val="bg1"/>
              </a:solidFill>
            </a:endParaRPr>
          </a:p>
        </p:txBody>
      </p:sp>
      <p:sp>
        <p:nvSpPr>
          <p:cNvPr id="42" name="Freeform: Shape 41">
            <a:extLst>
              <a:ext uri="{FF2B5EF4-FFF2-40B4-BE49-F238E27FC236}">
                <a16:creationId xmlns:a16="http://schemas.microsoft.com/office/drawing/2014/main" id="{F226508E-BD06-44FF-9AC9-AA5083D2573E}"/>
              </a:ext>
            </a:extLst>
          </p:cNvPr>
          <p:cNvSpPr/>
          <p:nvPr/>
        </p:nvSpPr>
        <p:spPr>
          <a:xfrm>
            <a:off x="6112463" y="3440652"/>
            <a:ext cx="1906177" cy="982711"/>
          </a:xfrm>
          <a:custGeom>
            <a:avLst/>
            <a:gdLst>
              <a:gd name="connsiteX0" fmla="*/ 0 w 1246893"/>
              <a:gd name="connsiteY0" fmla="*/ 0 h 698763"/>
              <a:gd name="connsiteX1" fmla="*/ 857514 w 1246893"/>
              <a:gd name="connsiteY1" fmla="*/ 0 h 698763"/>
              <a:gd name="connsiteX2" fmla="*/ 1246893 w 1246893"/>
              <a:gd name="connsiteY2" fmla="*/ 698763 h 698763"/>
              <a:gd name="connsiteX3" fmla="*/ 0 w 1246893"/>
              <a:gd name="connsiteY3" fmla="*/ 698763 h 698763"/>
              <a:gd name="connsiteX4" fmla="*/ 0 w 1246893"/>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93" h="698763">
                <a:moveTo>
                  <a:pt x="0" y="0"/>
                </a:moveTo>
                <a:lnTo>
                  <a:pt x="857514" y="0"/>
                </a:lnTo>
                <a:lnTo>
                  <a:pt x="1246893" y="698763"/>
                </a:lnTo>
                <a:lnTo>
                  <a:pt x="0" y="698763"/>
                </a:lnTo>
                <a:lnTo>
                  <a:pt x="0" y="0"/>
                </a:lnTo>
                <a:close/>
              </a:path>
            </a:pathLst>
          </a:custGeom>
          <a:solidFill>
            <a:schemeClr val="tx1"/>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endParaRPr lang="en-GB" b="1" kern="0" dirty="0">
              <a:solidFill>
                <a:schemeClr val="bg1"/>
              </a:solidFill>
            </a:endParaRPr>
          </a:p>
        </p:txBody>
      </p:sp>
      <p:sp>
        <p:nvSpPr>
          <p:cNvPr id="43" name="Freeform: Shape 42">
            <a:extLst>
              <a:ext uri="{FF2B5EF4-FFF2-40B4-BE49-F238E27FC236}">
                <a16:creationId xmlns:a16="http://schemas.microsoft.com/office/drawing/2014/main" id="{0D06117A-FAEA-4032-B1F4-AE118F268934}"/>
              </a:ext>
            </a:extLst>
          </p:cNvPr>
          <p:cNvSpPr/>
          <p:nvPr/>
        </p:nvSpPr>
        <p:spPr>
          <a:xfrm>
            <a:off x="4219879" y="3440652"/>
            <a:ext cx="1892581" cy="982711"/>
          </a:xfrm>
          <a:custGeom>
            <a:avLst/>
            <a:gdLst>
              <a:gd name="connsiteX0" fmla="*/ 389379 w 1238000"/>
              <a:gd name="connsiteY0" fmla="*/ 0 h 698763"/>
              <a:gd name="connsiteX1" fmla="*/ 1238000 w 1238000"/>
              <a:gd name="connsiteY1" fmla="*/ 0 h 698763"/>
              <a:gd name="connsiteX2" fmla="*/ 1238000 w 1238000"/>
              <a:gd name="connsiteY2" fmla="*/ 698763 h 698763"/>
              <a:gd name="connsiteX3" fmla="*/ 0 w 1238000"/>
              <a:gd name="connsiteY3" fmla="*/ 698763 h 698763"/>
              <a:gd name="connsiteX4" fmla="*/ 389379 w 1238000"/>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000" h="698763">
                <a:moveTo>
                  <a:pt x="389379" y="0"/>
                </a:moveTo>
                <a:lnTo>
                  <a:pt x="1238000" y="0"/>
                </a:lnTo>
                <a:lnTo>
                  <a:pt x="1238000" y="698763"/>
                </a:lnTo>
                <a:lnTo>
                  <a:pt x="0" y="698763"/>
                </a:lnTo>
                <a:lnTo>
                  <a:pt x="389379" y="0"/>
                </a:lnTo>
                <a:close/>
              </a:path>
            </a:pathLst>
          </a:custGeom>
          <a:solidFill>
            <a:schemeClr val="tx1"/>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endParaRPr lang="en-GB" b="1" kern="0" dirty="0">
              <a:solidFill>
                <a:schemeClr val="bg1"/>
              </a:solidFill>
            </a:endParaRPr>
          </a:p>
        </p:txBody>
      </p:sp>
      <p:sp>
        <p:nvSpPr>
          <p:cNvPr id="44" name="Freeform: Shape 43">
            <a:extLst>
              <a:ext uri="{FF2B5EF4-FFF2-40B4-BE49-F238E27FC236}">
                <a16:creationId xmlns:a16="http://schemas.microsoft.com/office/drawing/2014/main" id="{EBD9D1CF-2F0D-403F-B81E-1498C5FDC2ED}"/>
              </a:ext>
            </a:extLst>
          </p:cNvPr>
          <p:cNvSpPr/>
          <p:nvPr/>
        </p:nvSpPr>
        <p:spPr>
          <a:xfrm>
            <a:off x="4815138" y="2457939"/>
            <a:ext cx="2608239" cy="982711"/>
          </a:xfrm>
          <a:custGeom>
            <a:avLst/>
            <a:gdLst>
              <a:gd name="connsiteX0" fmla="*/ 389379 w 1706135"/>
              <a:gd name="connsiteY0" fmla="*/ 0 h 698763"/>
              <a:gd name="connsiteX1" fmla="*/ 1316755 w 1706135"/>
              <a:gd name="connsiteY1" fmla="*/ 0 h 698763"/>
              <a:gd name="connsiteX2" fmla="*/ 1706135 w 1706135"/>
              <a:gd name="connsiteY2" fmla="*/ 698763 h 698763"/>
              <a:gd name="connsiteX3" fmla="*/ 0 w 1706135"/>
              <a:gd name="connsiteY3" fmla="*/ 698763 h 698763"/>
              <a:gd name="connsiteX4" fmla="*/ 389379 w 1706135"/>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135" h="698763">
                <a:moveTo>
                  <a:pt x="389379" y="0"/>
                </a:moveTo>
                <a:lnTo>
                  <a:pt x="1316755" y="0"/>
                </a:lnTo>
                <a:lnTo>
                  <a:pt x="1706135" y="698763"/>
                </a:lnTo>
                <a:lnTo>
                  <a:pt x="0" y="698763"/>
                </a:lnTo>
                <a:lnTo>
                  <a:pt x="389379" y="0"/>
                </a:lnTo>
                <a:close/>
              </a:path>
            </a:pathLst>
          </a:custGeom>
          <a:solidFill>
            <a:srgbClr val="EE3D8B"/>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b="1" kern="0" dirty="0">
                <a:solidFill>
                  <a:schemeClr val="bg1"/>
                </a:solidFill>
              </a:rPr>
              <a:t>Industry </a:t>
            </a:r>
          </a:p>
          <a:p>
            <a:pPr algn="ctr"/>
            <a:r>
              <a:rPr lang="en-GB" b="1" kern="0" dirty="0">
                <a:solidFill>
                  <a:schemeClr val="bg1"/>
                </a:solidFill>
              </a:rPr>
              <a:t>Solutions</a:t>
            </a:r>
          </a:p>
        </p:txBody>
      </p:sp>
      <p:sp>
        <p:nvSpPr>
          <p:cNvPr id="45" name="Freeform: Shape 44">
            <a:extLst>
              <a:ext uri="{FF2B5EF4-FFF2-40B4-BE49-F238E27FC236}">
                <a16:creationId xmlns:a16="http://schemas.microsoft.com/office/drawing/2014/main" id="{819A0636-84D5-4204-96EB-6559C6524102}"/>
              </a:ext>
            </a:extLst>
          </p:cNvPr>
          <p:cNvSpPr/>
          <p:nvPr/>
        </p:nvSpPr>
        <p:spPr>
          <a:xfrm>
            <a:off x="5410398" y="1287688"/>
            <a:ext cx="1417719" cy="1170250"/>
          </a:xfrm>
          <a:custGeom>
            <a:avLst/>
            <a:gdLst>
              <a:gd name="connsiteX0" fmla="*/ 463688 w 927376"/>
              <a:gd name="connsiteY0" fmla="*/ 0 h 832114"/>
              <a:gd name="connsiteX1" fmla="*/ 927376 w 927376"/>
              <a:gd name="connsiteY1" fmla="*/ 832114 h 832114"/>
              <a:gd name="connsiteX2" fmla="*/ 0 w 927376"/>
              <a:gd name="connsiteY2" fmla="*/ 832114 h 832114"/>
              <a:gd name="connsiteX3" fmla="*/ 463688 w 927376"/>
              <a:gd name="connsiteY3" fmla="*/ 0 h 832114"/>
            </a:gdLst>
            <a:ahLst/>
            <a:cxnLst>
              <a:cxn ang="0">
                <a:pos x="connsiteX0" y="connsiteY0"/>
              </a:cxn>
              <a:cxn ang="0">
                <a:pos x="connsiteX1" y="connsiteY1"/>
              </a:cxn>
              <a:cxn ang="0">
                <a:pos x="connsiteX2" y="connsiteY2"/>
              </a:cxn>
              <a:cxn ang="0">
                <a:pos x="connsiteX3" y="connsiteY3"/>
              </a:cxn>
            </a:cxnLst>
            <a:rect l="l" t="t" r="r" b="b"/>
            <a:pathLst>
              <a:path w="927376" h="832114">
                <a:moveTo>
                  <a:pt x="463688" y="0"/>
                </a:moveTo>
                <a:lnTo>
                  <a:pt x="927376" y="832114"/>
                </a:lnTo>
                <a:lnTo>
                  <a:pt x="0" y="832114"/>
                </a:lnTo>
                <a:lnTo>
                  <a:pt x="463688" y="0"/>
                </a:lnTo>
                <a:close/>
              </a:path>
            </a:pathLst>
          </a:custGeom>
          <a:solidFill>
            <a:srgbClr val="EE3D8B"/>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252000" rIns="73152" bIns="72000" rtlCol="0" anchor="b">
            <a:noAutofit/>
          </a:bodyPr>
          <a:lstStyle/>
          <a:p>
            <a:pPr algn="ctr"/>
            <a:r>
              <a:rPr lang="en-GB" b="1" kern="0" dirty="0">
                <a:solidFill>
                  <a:schemeClr val="bg1"/>
                </a:solidFill>
              </a:rPr>
              <a:t>Innovation</a:t>
            </a:r>
          </a:p>
        </p:txBody>
      </p:sp>
      <p:sp>
        <p:nvSpPr>
          <p:cNvPr id="46" name="Freeform: Shape 45">
            <a:extLst>
              <a:ext uri="{FF2B5EF4-FFF2-40B4-BE49-F238E27FC236}">
                <a16:creationId xmlns:a16="http://schemas.microsoft.com/office/drawing/2014/main" id="{FF0B8405-9EBA-4E0F-B977-B94F531623E0}"/>
              </a:ext>
            </a:extLst>
          </p:cNvPr>
          <p:cNvSpPr/>
          <p:nvPr/>
        </p:nvSpPr>
        <p:spPr>
          <a:xfrm>
            <a:off x="3617821" y="4456474"/>
            <a:ext cx="4989281" cy="982711"/>
          </a:xfrm>
          <a:custGeom>
            <a:avLst/>
            <a:gdLst>
              <a:gd name="connsiteX0" fmla="*/ 389379 w 3263652"/>
              <a:gd name="connsiteY0" fmla="*/ 0 h 698763"/>
              <a:gd name="connsiteX1" fmla="*/ 2874273 w 3263652"/>
              <a:gd name="connsiteY1" fmla="*/ 0 h 698763"/>
              <a:gd name="connsiteX2" fmla="*/ 3263652 w 3263652"/>
              <a:gd name="connsiteY2" fmla="*/ 698763 h 698763"/>
              <a:gd name="connsiteX3" fmla="*/ 0 w 3263652"/>
              <a:gd name="connsiteY3" fmla="*/ 698763 h 698763"/>
              <a:gd name="connsiteX4" fmla="*/ 389379 w 3263652"/>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3652" h="698763">
                <a:moveTo>
                  <a:pt x="389379" y="0"/>
                </a:moveTo>
                <a:lnTo>
                  <a:pt x="2874273" y="0"/>
                </a:lnTo>
                <a:lnTo>
                  <a:pt x="3263652" y="698763"/>
                </a:lnTo>
                <a:lnTo>
                  <a:pt x="0" y="698763"/>
                </a:lnTo>
                <a:lnTo>
                  <a:pt x="389379" y="0"/>
                </a:lnTo>
                <a:close/>
              </a:path>
            </a:pathLst>
          </a:custGeom>
          <a:solidFill>
            <a:schemeClr val="accent4">
              <a:lumMod val="50000"/>
            </a:schemeClr>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b="1" kern="0" dirty="0">
                <a:solidFill>
                  <a:schemeClr val="tx1"/>
                </a:solidFill>
              </a:rPr>
              <a:t>Cloud Operations</a:t>
            </a:r>
          </a:p>
        </p:txBody>
      </p:sp>
      <p:sp>
        <p:nvSpPr>
          <p:cNvPr id="47" name="Freeform: Shape 46">
            <a:extLst>
              <a:ext uri="{FF2B5EF4-FFF2-40B4-BE49-F238E27FC236}">
                <a16:creationId xmlns:a16="http://schemas.microsoft.com/office/drawing/2014/main" id="{FB8AE2E9-8693-4865-B7AC-28E4B1B328EB}"/>
              </a:ext>
            </a:extLst>
          </p:cNvPr>
          <p:cNvSpPr/>
          <p:nvPr/>
        </p:nvSpPr>
        <p:spPr>
          <a:xfrm>
            <a:off x="3022561" y="5439184"/>
            <a:ext cx="6179801" cy="982710"/>
          </a:xfrm>
          <a:custGeom>
            <a:avLst/>
            <a:gdLst>
              <a:gd name="connsiteX0" fmla="*/ 389379 w 4042410"/>
              <a:gd name="connsiteY0" fmla="*/ 0 h 698762"/>
              <a:gd name="connsiteX1" fmla="*/ 3653031 w 4042410"/>
              <a:gd name="connsiteY1" fmla="*/ 0 h 698762"/>
              <a:gd name="connsiteX2" fmla="*/ 4042410 w 4042410"/>
              <a:gd name="connsiteY2" fmla="*/ 698762 h 698762"/>
              <a:gd name="connsiteX3" fmla="*/ 0 w 4042410"/>
              <a:gd name="connsiteY3" fmla="*/ 698762 h 698762"/>
              <a:gd name="connsiteX4" fmla="*/ 389379 w 4042410"/>
              <a:gd name="connsiteY4" fmla="*/ 0 h 698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410" h="698762">
                <a:moveTo>
                  <a:pt x="389379" y="0"/>
                </a:moveTo>
                <a:lnTo>
                  <a:pt x="3653031" y="0"/>
                </a:lnTo>
                <a:lnTo>
                  <a:pt x="4042410" y="698762"/>
                </a:lnTo>
                <a:lnTo>
                  <a:pt x="0" y="698762"/>
                </a:lnTo>
                <a:lnTo>
                  <a:pt x="389379" y="0"/>
                </a:lnTo>
                <a:close/>
              </a:path>
            </a:pathLst>
          </a:custGeom>
          <a:solidFill>
            <a:schemeClr val="accent4">
              <a:lumMod val="50000"/>
            </a:schemeClr>
          </a:solidFill>
          <a:ln w="38100">
            <a:solidFill>
              <a:srgbClr val="10101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b="1" kern="0" dirty="0">
                <a:solidFill>
                  <a:schemeClr val="tx1"/>
                </a:solidFill>
              </a:rPr>
              <a:t>Secure, Reliable and Resilient Cloud</a:t>
            </a:r>
          </a:p>
        </p:txBody>
      </p:sp>
      <p:sp>
        <p:nvSpPr>
          <p:cNvPr id="48" name="Freeform: Shape 47">
            <a:extLst>
              <a:ext uri="{FF2B5EF4-FFF2-40B4-BE49-F238E27FC236}">
                <a16:creationId xmlns:a16="http://schemas.microsoft.com/office/drawing/2014/main" id="{860349B5-458F-4837-90C3-7A7A2BE0CE98}"/>
              </a:ext>
            </a:extLst>
          </p:cNvPr>
          <p:cNvSpPr/>
          <p:nvPr/>
        </p:nvSpPr>
        <p:spPr>
          <a:xfrm>
            <a:off x="6112463" y="3440652"/>
            <a:ext cx="1906177" cy="982711"/>
          </a:xfrm>
          <a:custGeom>
            <a:avLst/>
            <a:gdLst>
              <a:gd name="connsiteX0" fmla="*/ 0 w 1246893"/>
              <a:gd name="connsiteY0" fmla="*/ 0 h 698763"/>
              <a:gd name="connsiteX1" fmla="*/ 857514 w 1246893"/>
              <a:gd name="connsiteY1" fmla="*/ 0 h 698763"/>
              <a:gd name="connsiteX2" fmla="*/ 1246893 w 1246893"/>
              <a:gd name="connsiteY2" fmla="*/ 698763 h 698763"/>
              <a:gd name="connsiteX3" fmla="*/ 0 w 1246893"/>
              <a:gd name="connsiteY3" fmla="*/ 698763 h 698763"/>
              <a:gd name="connsiteX4" fmla="*/ 0 w 1246893"/>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893" h="698763">
                <a:moveTo>
                  <a:pt x="0" y="0"/>
                </a:moveTo>
                <a:lnTo>
                  <a:pt x="857514" y="0"/>
                </a:lnTo>
                <a:lnTo>
                  <a:pt x="1246893" y="698763"/>
                </a:lnTo>
                <a:lnTo>
                  <a:pt x="0" y="698763"/>
                </a:lnTo>
                <a:lnTo>
                  <a:pt x="0" y="0"/>
                </a:lnTo>
                <a:close/>
              </a:path>
            </a:pathLst>
          </a:custGeom>
          <a:solidFill>
            <a:srgbClr val="EE3D8B"/>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r>
              <a:rPr lang="en-GB" b="1" kern="0" dirty="0">
                <a:solidFill>
                  <a:schemeClr val="bg1"/>
                </a:solidFill>
              </a:rPr>
              <a:t>         DataOps </a:t>
            </a:r>
          </a:p>
        </p:txBody>
      </p:sp>
      <p:sp>
        <p:nvSpPr>
          <p:cNvPr id="49" name="Freeform: Shape 48">
            <a:extLst>
              <a:ext uri="{FF2B5EF4-FFF2-40B4-BE49-F238E27FC236}">
                <a16:creationId xmlns:a16="http://schemas.microsoft.com/office/drawing/2014/main" id="{753DF1FC-80A6-491E-9632-3191BD4754A9}"/>
              </a:ext>
            </a:extLst>
          </p:cNvPr>
          <p:cNvSpPr/>
          <p:nvPr/>
        </p:nvSpPr>
        <p:spPr>
          <a:xfrm>
            <a:off x="4219879" y="3440652"/>
            <a:ext cx="1892581" cy="982711"/>
          </a:xfrm>
          <a:custGeom>
            <a:avLst/>
            <a:gdLst>
              <a:gd name="connsiteX0" fmla="*/ 389379 w 1238000"/>
              <a:gd name="connsiteY0" fmla="*/ 0 h 698763"/>
              <a:gd name="connsiteX1" fmla="*/ 1238000 w 1238000"/>
              <a:gd name="connsiteY1" fmla="*/ 0 h 698763"/>
              <a:gd name="connsiteX2" fmla="*/ 1238000 w 1238000"/>
              <a:gd name="connsiteY2" fmla="*/ 698763 h 698763"/>
              <a:gd name="connsiteX3" fmla="*/ 0 w 1238000"/>
              <a:gd name="connsiteY3" fmla="*/ 698763 h 698763"/>
              <a:gd name="connsiteX4" fmla="*/ 389379 w 1238000"/>
              <a:gd name="connsiteY4" fmla="*/ 0 h 69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000" h="698763">
                <a:moveTo>
                  <a:pt x="389379" y="0"/>
                </a:moveTo>
                <a:lnTo>
                  <a:pt x="1238000" y="0"/>
                </a:lnTo>
                <a:lnTo>
                  <a:pt x="1238000" y="698763"/>
                </a:lnTo>
                <a:lnTo>
                  <a:pt x="0" y="698763"/>
                </a:lnTo>
                <a:lnTo>
                  <a:pt x="389379" y="0"/>
                </a:lnTo>
                <a:close/>
              </a:path>
            </a:pathLst>
          </a:custGeom>
          <a:solidFill>
            <a:srgbClr val="EE3D8B"/>
          </a:solidFill>
          <a:ln w="381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r>
              <a:rPr lang="en-GB" b="1" kern="0" dirty="0">
                <a:solidFill>
                  <a:schemeClr val="bg1"/>
                </a:solidFill>
              </a:rPr>
              <a:t>        DevOps</a:t>
            </a:r>
          </a:p>
        </p:txBody>
      </p:sp>
      <p:grpSp>
        <p:nvGrpSpPr>
          <p:cNvPr id="13" name="Group 12">
            <a:extLst>
              <a:ext uri="{FF2B5EF4-FFF2-40B4-BE49-F238E27FC236}">
                <a16:creationId xmlns:a16="http://schemas.microsoft.com/office/drawing/2014/main" id="{C7A03F32-54D8-4A3C-BB41-4A132469FD66}"/>
              </a:ext>
            </a:extLst>
          </p:cNvPr>
          <p:cNvGrpSpPr/>
          <p:nvPr/>
        </p:nvGrpSpPr>
        <p:grpSpPr>
          <a:xfrm>
            <a:off x="7466330" y="3039458"/>
            <a:ext cx="4268470" cy="1107996"/>
            <a:chOff x="7466330" y="3039458"/>
            <a:chExt cx="4268470" cy="1107996"/>
          </a:xfrm>
        </p:grpSpPr>
        <p:sp>
          <p:nvSpPr>
            <p:cNvPr id="52" name="TextBox 51">
              <a:extLst>
                <a:ext uri="{FF2B5EF4-FFF2-40B4-BE49-F238E27FC236}">
                  <a16:creationId xmlns:a16="http://schemas.microsoft.com/office/drawing/2014/main" id="{53B1FD74-3B51-4F34-87EE-3C8DA62C4D88}"/>
                </a:ext>
              </a:extLst>
            </p:cNvPr>
            <p:cNvSpPr txBox="1"/>
            <p:nvPr/>
          </p:nvSpPr>
          <p:spPr>
            <a:xfrm>
              <a:off x="8828930" y="3039458"/>
              <a:ext cx="2905870" cy="1107996"/>
            </a:xfrm>
            <a:prstGeom prst="rect">
              <a:avLst/>
            </a:prstGeom>
            <a:noFill/>
          </p:spPr>
          <p:txBody>
            <a:bodyPr wrap="square" lIns="0" tIns="0" rIns="0" bIns="0">
              <a:spAutoFit/>
            </a:bodyPr>
            <a:lstStyle/>
            <a:p>
              <a:r>
                <a:rPr lang="en-US" sz="1800" b="0" dirty="0">
                  <a:solidFill>
                    <a:schemeClr val="bg1"/>
                  </a:solidFill>
                </a:rPr>
                <a:t>Data transformation to address on-premise challenges and urgent needs for scale and performance</a:t>
              </a:r>
              <a:endParaRPr lang="en-GB" sz="1800" b="0" dirty="0">
                <a:solidFill>
                  <a:schemeClr val="bg1"/>
                </a:solidFill>
              </a:endParaRPr>
            </a:p>
          </p:txBody>
        </p:sp>
        <p:cxnSp>
          <p:nvCxnSpPr>
            <p:cNvPr id="19" name="Straight Connector 18">
              <a:extLst>
                <a:ext uri="{FF2B5EF4-FFF2-40B4-BE49-F238E27FC236}">
                  <a16:creationId xmlns:a16="http://schemas.microsoft.com/office/drawing/2014/main" id="{6A1E05B7-5917-4402-A6D4-DCF59777FCDD}"/>
                </a:ext>
              </a:extLst>
            </p:cNvPr>
            <p:cNvCxnSpPr>
              <a:cxnSpLocks/>
            </p:cNvCxnSpPr>
            <p:nvPr/>
          </p:nvCxnSpPr>
          <p:spPr>
            <a:xfrm flipH="1">
              <a:off x="7466330" y="3585265"/>
              <a:ext cx="713664" cy="0"/>
            </a:xfrm>
            <a:prstGeom prst="line">
              <a:avLst/>
            </a:prstGeom>
            <a:ln w="19050">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10981A2-406F-442E-B1DA-C7731C8E5805}"/>
                </a:ext>
              </a:extLst>
            </p:cNvPr>
            <p:cNvSpPr/>
            <p:nvPr/>
          </p:nvSpPr>
          <p:spPr>
            <a:xfrm>
              <a:off x="8144841" y="3314893"/>
              <a:ext cx="551658" cy="548640"/>
            </a:xfrm>
            <a:prstGeom prst="ellipse">
              <a:avLst/>
            </a:prstGeom>
            <a:solidFill>
              <a:srgbClr val="EE3D8B"/>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2400" b="1" kern="0" dirty="0">
                  <a:solidFill>
                    <a:schemeClr val="bg1"/>
                  </a:solidFill>
                  <a:latin typeface="+mj-lt"/>
                </a:rPr>
                <a:t>1</a:t>
              </a:r>
              <a:endParaRPr lang="en-GB" sz="2400" b="1" kern="0" dirty="0" err="1">
                <a:solidFill>
                  <a:schemeClr val="bg1"/>
                </a:solidFill>
                <a:latin typeface="+mj-lt"/>
              </a:endParaRPr>
            </a:p>
          </p:txBody>
        </p:sp>
      </p:grpSp>
      <p:grpSp>
        <p:nvGrpSpPr>
          <p:cNvPr id="15" name="Group 14">
            <a:extLst>
              <a:ext uri="{FF2B5EF4-FFF2-40B4-BE49-F238E27FC236}">
                <a16:creationId xmlns:a16="http://schemas.microsoft.com/office/drawing/2014/main" id="{190B3AF0-7D57-4379-8870-91DCB89F9350}"/>
              </a:ext>
            </a:extLst>
          </p:cNvPr>
          <p:cNvGrpSpPr/>
          <p:nvPr/>
        </p:nvGrpSpPr>
        <p:grpSpPr>
          <a:xfrm>
            <a:off x="8547100" y="4768265"/>
            <a:ext cx="3447842" cy="1384995"/>
            <a:chOff x="8547100" y="4768265"/>
            <a:chExt cx="3447842" cy="1384995"/>
          </a:xfrm>
        </p:grpSpPr>
        <p:cxnSp>
          <p:nvCxnSpPr>
            <p:cNvPr id="55" name="Straight Connector 54">
              <a:extLst>
                <a:ext uri="{FF2B5EF4-FFF2-40B4-BE49-F238E27FC236}">
                  <a16:creationId xmlns:a16="http://schemas.microsoft.com/office/drawing/2014/main" id="{C780E922-D6E1-4CA8-B34E-C31F8D3F1384}"/>
                </a:ext>
              </a:extLst>
            </p:cNvPr>
            <p:cNvCxnSpPr>
              <a:cxnSpLocks/>
            </p:cNvCxnSpPr>
            <p:nvPr/>
          </p:nvCxnSpPr>
          <p:spPr>
            <a:xfrm flipH="1">
              <a:off x="8547100" y="5442234"/>
              <a:ext cx="726753" cy="0"/>
            </a:xfrm>
            <a:prstGeom prst="line">
              <a:avLst/>
            </a:prstGeom>
            <a:ln w="19050">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56C5A16-D26D-4FB7-AE57-92B07B1B2DC1}"/>
                </a:ext>
              </a:extLst>
            </p:cNvPr>
            <p:cNvSpPr txBox="1">
              <a:spLocks/>
            </p:cNvSpPr>
            <p:nvPr/>
          </p:nvSpPr>
          <p:spPr>
            <a:xfrm>
              <a:off x="9985397" y="4768265"/>
              <a:ext cx="2009545" cy="1384995"/>
            </a:xfrm>
            <a:prstGeom prst="rect">
              <a:avLst/>
            </a:prstGeom>
            <a:noFill/>
          </p:spPr>
          <p:txBody>
            <a:bodyPr wrap="square" lIns="0" tIns="0" rIns="0" bIns="0">
              <a:spAutoFit/>
            </a:bodyPr>
            <a:lstStyle/>
            <a:p>
              <a:r>
                <a:rPr lang="en-US" sz="1800" b="0" dirty="0">
                  <a:solidFill>
                    <a:schemeClr val="bg1"/>
                  </a:solidFill>
                </a:rPr>
                <a:t>Industrialization of Cloud Operations capability to make platform GA for all users globally</a:t>
              </a:r>
              <a:endParaRPr lang="en-GB" sz="1800" b="0" dirty="0">
                <a:solidFill>
                  <a:schemeClr val="bg1"/>
                </a:solidFill>
              </a:endParaRPr>
            </a:p>
          </p:txBody>
        </p:sp>
        <p:sp>
          <p:nvSpPr>
            <p:cNvPr id="25" name="Oval 24">
              <a:extLst>
                <a:ext uri="{FF2B5EF4-FFF2-40B4-BE49-F238E27FC236}">
                  <a16:creationId xmlns:a16="http://schemas.microsoft.com/office/drawing/2014/main" id="{D061D3FF-7D83-4254-8310-269543532ACB}"/>
                </a:ext>
              </a:extLst>
            </p:cNvPr>
            <p:cNvSpPr/>
            <p:nvPr/>
          </p:nvSpPr>
          <p:spPr>
            <a:xfrm>
              <a:off x="9174842" y="5183764"/>
              <a:ext cx="551658" cy="548640"/>
            </a:xfrm>
            <a:prstGeom prst="ellipse">
              <a:avLst/>
            </a:prstGeom>
            <a:solidFill>
              <a:schemeClr val="accent3"/>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2400" b="1" kern="0" dirty="0">
                  <a:solidFill>
                    <a:schemeClr val="bg1"/>
                  </a:solidFill>
                  <a:latin typeface="+mj-lt"/>
                </a:rPr>
                <a:t>2</a:t>
              </a:r>
              <a:endParaRPr lang="en-GB" sz="2400" b="1" kern="0" dirty="0" err="1">
                <a:solidFill>
                  <a:schemeClr val="bg1"/>
                </a:solidFill>
                <a:latin typeface="+mj-lt"/>
              </a:endParaRPr>
            </a:p>
          </p:txBody>
        </p:sp>
      </p:grpSp>
      <p:grpSp>
        <p:nvGrpSpPr>
          <p:cNvPr id="16" name="Group 15">
            <a:extLst>
              <a:ext uri="{FF2B5EF4-FFF2-40B4-BE49-F238E27FC236}">
                <a16:creationId xmlns:a16="http://schemas.microsoft.com/office/drawing/2014/main" id="{FB784355-7CB4-4A29-B291-EF2A1ABF9792}"/>
              </a:ext>
            </a:extLst>
          </p:cNvPr>
          <p:cNvGrpSpPr/>
          <p:nvPr/>
        </p:nvGrpSpPr>
        <p:grpSpPr>
          <a:xfrm>
            <a:off x="923981" y="3140132"/>
            <a:ext cx="3859909" cy="830997"/>
            <a:chOff x="516777" y="3837642"/>
            <a:chExt cx="3859909" cy="830997"/>
          </a:xfrm>
        </p:grpSpPr>
        <p:sp>
          <p:nvSpPr>
            <p:cNvPr id="26" name="Oval 25">
              <a:extLst>
                <a:ext uri="{FF2B5EF4-FFF2-40B4-BE49-F238E27FC236}">
                  <a16:creationId xmlns:a16="http://schemas.microsoft.com/office/drawing/2014/main" id="{8F0B17A1-5823-4B22-85CE-658F7633F65F}"/>
                </a:ext>
              </a:extLst>
            </p:cNvPr>
            <p:cNvSpPr/>
            <p:nvPr/>
          </p:nvSpPr>
          <p:spPr>
            <a:xfrm>
              <a:off x="3167420" y="3980002"/>
              <a:ext cx="551658" cy="548640"/>
            </a:xfrm>
            <a:prstGeom prst="ellipse">
              <a:avLst/>
            </a:prstGeom>
            <a:solidFill>
              <a:srgbClr val="EE3D8B"/>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73152" rIns="0" bIns="73152" rtlCol="0" anchor="ctr"/>
            <a:lstStyle/>
            <a:p>
              <a:pPr algn="ctr"/>
              <a:r>
                <a:rPr lang="en-US" sz="2400" b="1" kern="0" dirty="0">
                  <a:solidFill>
                    <a:schemeClr val="bg1"/>
                  </a:solidFill>
                  <a:latin typeface="+mj-lt"/>
                </a:rPr>
                <a:t>3</a:t>
              </a:r>
              <a:endParaRPr lang="en-GB" sz="2400" b="1" kern="0" dirty="0" err="1">
                <a:solidFill>
                  <a:schemeClr val="bg1"/>
                </a:solidFill>
                <a:latin typeface="+mj-lt"/>
              </a:endParaRPr>
            </a:p>
          </p:txBody>
        </p:sp>
        <p:cxnSp>
          <p:nvCxnSpPr>
            <p:cNvPr id="57" name="Straight Connector 56">
              <a:extLst>
                <a:ext uri="{FF2B5EF4-FFF2-40B4-BE49-F238E27FC236}">
                  <a16:creationId xmlns:a16="http://schemas.microsoft.com/office/drawing/2014/main" id="{6BD83F79-FF9A-43BC-B0BC-23E0EEA9689E}"/>
                </a:ext>
              </a:extLst>
            </p:cNvPr>
            <p:cNvCxnSpPr>
              <a:cxnSpLocks/>
            </p:cNvCxnSpPr>
            <p:nvPr/>
          </p:nvCxnSpPr>
          <p:spPr>
            <a:xfrm rot="10800000" flipH="1">
              <a:off x="3663022" y="4280590"/>
              <a:ext cx="713664" cy="0"/>
            </a:xfrm>
            <a:prstGeom prst="line">
              <a:avLst/>
            </a:prstGeom>
            <a:ln w="19050">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A5B47B3-5926-4BEB-AD87-A4BDA774EED0}"/>
                </a:ext>
              </a:extLst>
            </p:cNvPr>
            <p:cNvSpPr txBox="1"/>
            <p:nvPr/>
          </p:nvSpPr>
          <p:spPr>
            <a:xfrm>
              <a:off x="516777" y="3837642"/>
              <a:ext cx="2540697" cy="830997"/>
            </a:xfrm>
            <a:prstGeom prst="rect">
              <a:avLst/>
            </a:prstGeom>
            <a:noFill/>
          </p:spPr>
          <p:txBody>
            <a:bodyPr wrap="square" lIns="0" tIns="0" rIns="0" bIns="0">
              <a:noAutofit/>
            </a:bodyPr>
            <a:lstStyle/>
            <a:p>
              <a:pPr algn="l"/>
              <a:r>
                <a:rPr lang="en-US" sz="1800" dirty="0">
                  <a:solidFill>
                    <a:schemeClr val="bg1"/>
                  </a:solidFill>
                </a:rPr>
                <a:t>Integration with DevOps </a:t>
              </a:r>
              <a:r>
                <a:rPr lang="en-US" sz="1800" dirty="0" err="1">
                  <a:solidFill>
                    <a:schemeClr val="bg1"/>
                  </a:solidFill>
                </a:rPr>
                <a:t>programme</a:t>
              </a:r>
              <a:r>
                <a:rPr lang="en-US" sz="1800" dirty="0">
                  <a:solidFill>
                    <a:schemeClr val="bg1"/>
                  </a:solidFill>
                </a:rPr>
                <a:t> to enhance agility and speed</a:t>
              </a:r>
              <a:endParaRPr lang="en-GB" sz="1800" dirty="0">
                <a:solidFill>
                  <a:schemeClr val="bg1"/>
                </a:solidFill>
              </a:endParaRPr>
            </a:p>
          </p:txBody>
        </p:sp>
      </p:grpSp>
      <p:grpSp>
        <p:nvGrpSpPr>
          <p:cNvPr id="3" name="Group 2">
            <a:extLst>
              <a:ext uri="{FF2B5EF4-FFF2-40B4-BE49-F238E27FC236}">
                <a16:creationId xmlns:a16="http://schemas.microsoft.com/office/drawing/2014/main" id="{FF9B11EB-59A6-44D4-86FB-3F3EF63B2887}"/>
              </a:ext>
            </a:extLst>
          </p:cNvPr>
          <p:cNvGrpSpPr/>
          <p:nvPr/>
        </p:nvGrpSpPr>
        <p:grpSpPr>
          <a:xfrm>
            <a:off x="1443264" y="1548867"/>
            <a:ext cx="4252608" cy="830997"/>
            <a:chOff x="1443264" y="1548867"/>
            <a:chExt cx="4252608" cy="830997"/>
          </a:xfrm>
        </p:grpSpPr>
        <p:cxnSp>
          <p:nvCxnSpPr>
            <p:cNvPr id="59" name="Straight Connector 58">
              <a:extLst>
                <a:ext uri="{FF2B5EF4-FFF2-40B4-BE49-F238E27FC236}">
                  <a16:creationId xmlns:a16="http://schemas.microsoft.com/office/drawing/2014/main" id="{C2C617F0-AD4C-4284-9BA0-3858DACEA415}"/>
                </a:ext>
              </a:extLst>
            </p:cNvPr>
            <p:cNvCxnSpPr>
              <a:cxnSpLocks/>
            </p:cNvCxnSpPr>
            <p:nvPr/>
          </p:nvCxnSpPr>
          <p:spPr>
            <a:xfrm rot="10800000" flipH="1">
              <a:off x="4982208" y="1987333"/>
              <a:ext cx="713664" cy="0"/>
            </a:xfrm>
            <a:prstGeom prst="line">
              <a:avLst/>
            </a:prstGeom>
            <a:ln w="19050">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1ACAD72-326D-4D06-9289-13421AF875D2}"/>
                </a:ext>
              </a:extLst>
            </p:cNvPr>
            <p:cNvSpPr txBox="1">
              <a:spLocks/>
            </p:cNvSpPr>
            <p:nvPr/>
          </p:nvSpPr>
          <p:spPr>
            <a:xfrm>
              <a:off x="1443264" y="1548867"/>
              <a:ext cx="2969734" cy="830997"/>
            </a:xfrm>
            <a:prstGeom prst="rect">
              <a:avLst/>
            </a:prstGeom>
            <a:noFill/>
          </p:spPr>
          <p:txBody>
            <a:bodyPr wrap="square" lIns="0" tIns="0" rIns="0" bIns="0">
              <a:spAutoFit/>
            </a:bodyPr>
            <a:lstStyle/>
            <a:p>
              <a:r>
                <a:rPr lang="en-US" sz="1800" b="0" dirty="0">
                  <a:solidFill>
                    <a:schemeClr val="bg1"/>
                  </a:solidFill>
                </a:rPr>
                <a:t>Joint innovation, using AI and ML to solve complex business problems (e.g. AML)</a:t>
              </a:r>
              <a:endParaRPr lang="en-GB" sz="1800" b="0" dirty="0">
                <a:solidFill>
                  <a:schemeClr val="bg1"/>
                </a:solidFill>
              </a:endParaRPr>
            </a:p>
          </p:txBody>
        </p:sp>
        <p:sp>
          <p:nvSpPr>
            <p:cNvPr id="7" name="Oval 6">
              <a:extLst>
                <a:ext uri="{FF2B5EF4-FFF2-40B4-BE49-F238E27FC236}">
                  <a16:creationId xmlns:a16="http://schemas.microsoft.com/office/drawing/2014/main" id="{600609A9-C6B9-4CA9-B16A-AA322B203A2B}"/>
                </a:ext>
              </a:extLst>
            </p:cNvPr>
            <p:cNvSpPr/>
            <p:nvPr/>
          </p:nvSpPr>
          <p:spPr>
            <a:xfrm>
              <a:off x="4522029" y="1725718"/>
              <a:ext cx="551658" cy="548640"/>
            </a:xfrm>
            <a:prstGeom prst="ellipse">
              <a:avLst/>
            </a:prstGeom>
            <a:solidFill>
              <a:srgbClr val="EE3D8B"/>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2400" b="1" kern="0" dirty="0">
                  <a:solidFill>
                    <a:schemeClr val="bg1"/>
                  </a:solidFill>
                  <a:latin typeface="+mj-lt"/>
                </a:rPr>
                <a:t>4</a:t>
              </a:r>
              <a:endParaRPr lang="en-GB" sz="2400" b="1" kern="0" dirty="0" err="1">
                <a:solidFill>
                  <a:schemeClr val="bg1"/>
                </a:solidFill>
                <a:latin typeface="+mj-lt"/>
              </a:endParaRPr>
            </a:p>
          </p:txBody>
        </p:sp>
      </p:grpSp>
    </p:spTree>
    <p:extLst>
      <p:ext uri="{BB962C8B-B14F-4D97-AF65-F5344CB8AC3E}">
        <p14:creationId xmlns:p14="http://schemas.microsoft.com/office/powerpoint/2010/main" val="638553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3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3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3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0CD718B-0AF6-4760-87E8-1EBFBE22CC39}"/>
              </a:ext>
            </a:extLst>
          </p:cNvPr>
          <p:cNvGraphicFramePr>
            <a:graphicFrameLocks noChangeAspect="1"/>
          </p:cNvGraphicFramePr>
          <p:nvPr>
            <p:custDataLst>
              <p:tags r:id="rId2"/>
            </p:custDataLst>
            <p:extLst>
              <p:ext uri="{D42A27DB-BD31-4B8C-83A1-F6EECF244321}">
                <p14:modId xmlns:p14="http://schemas.microsoft.com/office/powerpoint/2010/main" val="2076768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45"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70CD718B-0AF6-4760-87E8-1EBFBE22CC3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EE0434D-707D-4577-9719-4CFD01D5DF65}"/>
              </a:ext>
            </a:extLst>
          </p:cNvPr>
          <p:cNvSpPr>
            <a:spLocks noGrp="1"/>
          </p:cNvSpPr>
          <p:nvPr>
            <p:ph type="title"/>
          </p:nvPr>
        </p:nvSpPr>
        <p:spPr>
          <a:xfrm>
            <a:off x="457200" y="384175"/>
            <a:ext cx="11277600" cy="758825"/>
          </a:xfrm>
        </p:spPr>
        <p:txBody>
          <a:bodyPr vert="horz"/>
          <a:lstStyle/>
          <a:p>
            <a:r>
              <a:rPr lang="en-US" dirty="0"/>
              <a:t>5 steps to accelerate Cloud adoption in a safe and </a:t>
            </a:r>
            <a:br>
              <a:rPr lang="en-US" dirty="0"/>
            </a:br>
            <a:r>
              <a:rPr lang="en-US" dirty="0"/>
              <a:t>cost-effective manner </a:t>
            </a:r>
            <a:endParaRPr lang="en-GB" dirty="0"/>
          </a:p>
        </p:txBody>
      </p:sp>
      <p:cxnSp>
        <p:nvCxnSpPr>
          <p:cNvPr id="24" name="Straight Connector 23">
            <a:extLst>
              <a:ext uri="{FF2B5EF4-FFF2-40B4-BE49-F238E27FC236}">
                <a16:creationId xmlns:a16="http://schemas.microsoft.com/office/drawing/2014/main" id="{B431232B-1122-4A42-8D2F-F5F3DA5108A9}"/>
              </a:ext>
            </a:extLst>
          </p:cNvPr>
          <p:cNvCxnSpPr/>
          <p:nvPr/>
        </p:nvCxnSpPr>
        <p:spPr>
          <a:xfrm flipH="1">
            <a:off x="-448133" y="1876765"/>
            <a:ext cx="13027306" cy="0"/>
          </a:xfrm>
          <a:prstGeom prst="line">
            <a:avLst/>
          </a:prstGeom>
          <a:ln w="762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B7EA8FAF-FC8E-421E-B03F-5CCF9751EC6E}"/>
              </a:ext>
            </a:extLst>
          </p:cNvPr>
          <p:cNvSpPr/>
          <p:nvPr/>
        </p:nvSpPr>
        <p:spPr>
          <a:xfrm>
            <a:off x="457200" y="1412890"/>
            <a:ext cx="927750" cy="927750"/>
          </a:xfrm>
          <a:prstGeom prst="ellipse">
            <a:avLst/>
          </a:prstGeom>
          <a:solidFill>
            <a:schemeClr val="accent2">
              <a:lumMod val="100000"/>
            </a:schemeClr>
          </a:solidFill>
          <a:ln w="2857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3600" b="1" kern="0" dirty="0">
                <a:solidFill>
                  <a:schemeClr val="bg2">
                    <a:lumMod val="100000"/>
                  </a:schemeClr>
                </a:solidFill>
                <a:latin typeface="+mj-lt"/>
              </a:rPr>
              <a:t>1</a:t>
            </a:r>
          </a:p>
        </p:txBody>
      </p:sp>
      <p:sp>
        <p:nvSpPr>
          <p:cNvPr id="25" name="Oval 24">
            <a:extLst>
              <a:ext uri="{FF2B5EF4-FFF2-40B4-BE49-F238E27FC236}">
                <a16:creationId xmlns:a16="http://schemas.microsoft.com/office/drawing/2014/main" id="{CE0D4BFB-C4EC-48A3-987C-5B11188FFDC0}"/>
              </a:ext>
            </a:extLst>
          </p:cNvPr>
          <p:cNvSpPr/>
          <p:nvPr/>
        </p:nvSpPr>
        <p:spPr>
          <a:xfrm>
            <a:off x="2720625" y="1412890"/>
            <a:ext cx="927750" cy="927750"/>
          </a:xfrm>
          <a:prstGeom prst="ellipse">
            <a:avLst/>
          </a:prstGeom>
          <a:solidFill>
            <a:schemeClr val="accent6"/>
          </a:solidFill>
          <a:ln w="2857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3600" b="1" kern="0" dirty="0">
                <a:solidFill>
                  <a:schemeClr val="bg2">
                    <a:lumMod val="100000"/>
                  </a:schemeClr>
                </a:solidFill>
                <a:latin typeface="+mj-lt"/>
              </a:rPr>
              <a:t>2</a:t>
            </a:r>
          </a:p>
        </p:txBody>
      </p:sp>
      <p:sp>
        <p:nvSpPr>
          <p:cNvPr id="32" name="Content Placeholder 1">
            <a:extLst>
              <a:ext uri="{FF2B5EF4-FFF2-40B4-BE49-F238E27FC236}">
                <a16:creationId xmlns:a16="http://schemas.microsoft.com/office/drawing/2014/main" id="{1E2747EF-7F05-46B2-AE72-EFCCC286BE55}"/>
              </a:ext>
            </a:extLst>
          </p:cNvPr>
          <p:cNvSpPr txBox="1">
            <a:spLocks/>
          </p:cNvSpPr>
          <p:nvPr/>
        </p:nvSpPr>
        <p:spPr bwMode="black">
          <a:xfrm>
            <a:off x="2720625" y="2542236"/>
            <a:ext cx="1958170" cy="1523494"/>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600"/>
              </a:spcAft>
              <a:buNone/>
            </a:pPr>
            <a:r>
              <a:rPr lang="en-GB" sz="2200" b="1" dirty="0">
                <a:solidFill>
                  <a:schemeClr val="accent6"/>
                </a:solidFill>
                <a:latin typeface="+mn-lt"/>
              </a:rPr>
              <a:t>Invest into sustainable Cloud talent, skills</a:t>
            </a:r>
            <a:br>
              <a:rPr lang="en-GB" sz="2200" b="1" dirty="0">
                <a:solidFill>
                  <a:schemeClr val="accent6"/>
                </a:solidFill>
                <a:latin typeface="+mn-lt"/>
              </a:rPr>
            </a:br>
            <a:r>
              <a:rPr lang="en-GB" sz="2200" b="1" dirty="0">
                <a:solidFill>
                  <a:schemeClr val="accent6"/>
                </a:solidFill>
                <a:latin typeface="+mn-lt"/>
              </a:rPr>
              <a:t>and expertise</a:t>
            </a:r>
          </a:p>
        </p:txBody>
      </p:sp>
      <p:sp>
        <p:nvSpPr>
          <p:cNvPr id="33" name="Content Placeholder 1">
            <a:extLst>
              <a:ext uri="{FF2B5EF4-FFF2-40B4-BE49-F238E27FC236}">
                <a16:creationId xmlns:a16="http://schemas.microsoft.com/office/drawing/2014/main" id="{26DD76DD-A14E-4B32-8785-706F01655D23}"/>
              </a:ext>
            </a:extLst>
          </p:cNvPr>
          <p:cNvSpPr txBox="1">
            <a:spLocks/>
          </p:cNvSpPr>
          <p:nvPr/>
        </p:nvSpPr>
        <p:spPr bwMode="black">
          <a:xfrm>
            <a:off x="457200" y="2542236"/>
            <a:ext cx="1958170" cy="1523494"/>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600"/>
              </a:spcAft>
              <a:buNone/>
            </a:pPr>
            <a:r>
              <a:rPr lang="en-GB" sz="2200" b="1" dirty="0">
                <a:solidFill>
                  <a:schemeClr val="accent2"/>
                </a:solidFill>
                <a:latin typeface="+mn-lt"/>
              </a:rPr>
              <a:t>Embed a clear operating model and ownership</a:t>
            </a:r>
            <a:br>
              <a:rPr lang="en-GB" sz="2200" b="1" dirty="0">
                <a:solidFill>
                  <a:schemeClr val="accent2"/>
                </a:solidFill>
                <a:latin typeface="+mn-lt"/>
              </a:rPr>
            </a:br>
            <a:r>
              <a:rPr lang="en-GB" sz="2200" b="1" dirty="0">
                <a:solidFill>
                  <a:schemeClr val="accent2"/>
                </a:solidFill>
                <a:latin typeface="+mn-lt"/>
              </a:rPr>
              <a:t>to manage Cloud</a:t>
            </a:r>
          </a:p>
        </p:txBody>
      </p:sp>
      <p:sp>
        <p:nvSpPr>
          <p:cNvPr id="21" name="Oval 20">
            <a:extLst>
              <a:ext uri="{FF2B5EF4-FFF2-40B4-BE49-F238E27FC236}">
                <a16:creationId xmlns:a16="http://schemas.microsoft.com/office/drawing/2014/main" id="{DC96C071-F236-4219-AEBF-761F9C31BB64}"/>
              </a:ext>
            </a:extLst>
          </p:cNvPr>
          <p:cNvSpPr/>
          <p:nvPr/>
        </p:nvSpPr>
        <p:spPr>
          <a:xfrm>
            <a:off x="4984050" y="1412890"/>
            <a:ext cx="927750" cy="927750"/>
          </a:xfrm>
          <a:prstGeom prst="ellipse">
            <a:avLst/>
          </a:prstGeom>
          <a:solidFill>
            <a:srgbClr val="FF8C00"/>
          </a:solidFill>
          <a:ln w="2857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3600" b="1" kern="0" dirty="0">
                <a:solidFill>
                  <a:schemeClr val="bg2">
                    <a:lumMod val="100000"/>
                  </a:schemeClr>
                </a:solidFill>
                <a:latin typeface="+mj-lt"/>
              </a:rPr>
              <a:t>3</a:t>
            </a:r>
          </a:p>
        </p:txBody>
      </p:sp>
      <p:sp>
        <p:nvSpPr>
          <p:cNvPr id="23" name="Content Placeholder 1">
            <a:extLst>
              <a:ext uri="{FF2B5EF4-FFF2-40B4-BE49-F238E27FC236}">
                <a16:creationId xmlns:a16="http://schemas.microsoft.com/office/drawing/2014/main" id="{7C97D5B9-8392-43A5-9BFC-5E2366A4619D}"/>
              </a:ext>
            </a:extLst>
          </p:cNvPr>
          <p:cNvSpPr txBox="1">
            <a:spLocks/>
          </p:cNvSpPr>
          <p:nvPr/>
        </p:nvSpPr>
        <p:spPr bwMode="black">
          <a:xfrm>
            <a:off x="4984050" y="2542236"/>
            <a:ext cx="1958170" cy="1218795"/>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600"/>
              </a:spcAft>
              <a:buNone/>
            </a:pPr>
            <a:r>
              <a:rPr lang="en-GB" sz="2200" b="1" dirty="0">
                <a:solidFill>
                  <a:srgbClr val="FF8C00"/>
                </a:solidFill>
                <a:latin typeface="+mn-lt"/>
              </a:rPr>
              <a:t>Start early</a:t>
            </a:r>
            <a:br>
              <a:rPr lang="en-GB" sz="2200" b="1" dirty="0">
                <a:solidFill>
                  <a:srgbClr val="FF8C00"/>
                </a:solidFill>
                <a:latin typeface="+mn-lt"/>
              </a:rPr>
            </a:br>
            <a:r>
              <a:rPr lang="en-GB" sz="2200" b="1" dirty="0">
                <a:solidFill>
                  <a:srgbClr val="FF8C00"/>
                </a:solidFill>
                <a:latin typeface="+mn-lt"/>
              </a:rPr>
              <a:t>to manage</a:t>
            </a:r>
            <a:br>
              <a:rPr lang="en-GB" sz="2200" b="1" dirty="0">
                <a:solidFill>
                  <a:srgbClr val="FF8C00"/>
                </a:solidFill>
                <a:latin typeface="+mn-lt"/>
              </a:rPr>
            </a:br>
            <a:r>
              <a:rPr lang="en-GB" sz="2200" b="1" dirty="0">
                <a:solidFill>
                  <a:srgbClr val="FF8C00"/>
                </a:solidFill>
                <a:latin typeface="+mn-lt"/>
              </a:rPr>
              <a:t>Cloud Risks</a:t>
            </a:r>
            <a:br>
              <a:rPr lang="en-GB" sz="2200" b="1" dirty="0">
                <a:solidFill>
                  <a:srgbClr val="FF8C00"/>
                </a:solidFill>
                <a:latin typeface="+mn-lt"/>
              </a:rPr>
            </a:br>
            <a:r>
              <a:rPr lang="en-GB" sz="2200" b="1" dirty="0">
                <a:solidFill>
                  <a:srgbClr val="FF8C00"/>
                </a:solidFill>
                <a:latin typeface="+mn-lt"/>
              </a:rPr>
              <a:t>across 3 </a:t>
            </a:r>
            <a:r>
              <a:rPr lang="en-GB" sz="2200" b="1" dirty="0" err="1">
                <a:solidFill>
                  <a:srgbClr val="FF8C00"/>
                </a:solidFill>
                <a:latin typeface="+mn-lt"/>
              </a:rPr>
              <a:t>LoDs</a:t>
            </a:r>
            <a:r>
              <a:rPr lang="en-GB" sz="2200" b="1" dirty="0">
                <a:solidFill>
                  <a:srgbClr val="FF8C00"/>
                </a:solidFill>
                <a:latin typeface="+mn-lt"/>
              </a:rPr>
              <a:t> </a:t>
            </a:r>
          </a:p>
        </p:txBody>
      </p:sp>
      <p:sp>
        <p:nvSpPr>
          <p:cNvPr id="26" name="Oval 25">
            <a:extLst>
              <a:ext uri="{FF2B5EF4-FFF2-40B4-BE49-F238E27FC236}">
                <a16:creationId xmlns:a16="http://schemas.microsoft.com/office/drawing/2014/main" id="{89999AEB-1F49-40AF-B054-1EEB286F5909}"/>
              </a:ext>
            </a:extLst>
          </p:cNvPr>
          <p:cNvSpPr/>
          <p:nvPr/>
        </p:nvSpPr>
        <p:spPr>
          <a:xfrm>
            <a:off x="7247475" y="1412890"/>
            <a:ext cx="927750" cy="927750"/>
          </a:xfrm>
          <a:prstGeom prst="ellipse">
            <a:avLst/>
          </a:prstGeom>
          <a:solidFill>
            <a:srgbClr val="EE3D8B"/>
          </a:solidFill>
          <a:ln w="2857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3600" b="1" kern="0" dirty="0">
                <a:solidFill>
                  <a:schemeClr val="bg2">
                    <a:lumMod val="100000"/>
                  </a:schemeClr>
                </a:solidFill>
                <a:latin typeface="+mj-lt"/>
              </a:rPr>
              <a:t>4</a:t>
            </a:r>
          </a:p>
        </p:txBody>
      </p:sp>
      <p:sp>
        <p:nvSpPr>
          <p:cNvPr id="28" name="Content Placeholder 1">
            <a:extLst>
              <a:ext uri="{FF2B5EF4-FFF2-40B4-BE49-F238E27FC236}">
                <a16:creationId xmlns:a16="http://schemas.microsoft.com/office/drawing/2014/main" id="{0A26488B-DB40-4399-8B33-084EE54BE071}"/>
              </a:ext>
            </a:extLst>
          </p:cNvPr>
          <p:cNvSpPr txBox="1">
            <a:spLocks/>
          </p:cNvSpPr>
          <p:nvPr/>
        </p:nvSpPr>
        <p:spPr bwMode="black">
          <a:xfrm>
            <a:off x="7247475" y="2542236"/>
            <a:ext cx="1958170" cy="914096"/>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600"/>
              </a:spcAft>
              <a:buNone/>
            </a:pPr>
            <a:r>
              <a:rPr lang="en-GB" sz="2200" b="1" dirty="0">
                <a:solidFill>
                  <a:srgbClr val="EE3D8B"/>
                </a:solidFill>
                <a:latin typeface="+mn-lt"/>
              </a:rPr>
              <a:t>Proactively</a:t>
            </a:r>
            <a:br>
              <a:rPr lang="en-GB" sz="2200" b="1" dirty="0">
                <a:solidFill>
                  <a:srgbClr val="EE3D8B"/>
                </a:solidFill>
                <a:latin typeface="+mn-lt"/>
              </a:rPr>
            </a:br>
            <a:r>
              <a:rPr lang="en-GB" sz="2200" b="1" dirty="0">
                <a:solidFill>
                  <a:srgbClr val="EE3D8B"/>
                </a:solidFill>
                <a:latin typeface="+mn-lt"/>
              </a:rPr>
              <a:t>engage with</a:t>
            </a:r>
            <a:br>
              <a:rPr lang="en-GB" sz="2200" b="1" dirty="0">
                <a:solidFill>
                  <a:srgbClr val="EE3D8B"/>
                </a:solidFill>
                <a:latin typeface="+mn-lt"/>
              </a:rPr>
            </a:br>
            <a:r>
              <a:rPr lang="en-GB" sz="2200" b="1" dirty="0">
                <a:solidFill>
                  <a:srgbClr val="EE3D8B"/>
                </a:solidFill>
                <a:latin typeface="+mn-lt"/>
              </a:rPr>
              <a:t>the regulators </a:t>
            </a:r>
          </a:p>
        </p:txBody>
      </p:sp>
      <p:sp>
        <p:nvSpPr>
          <p:cNvPr id="29" name="Oval 28">
            <a:extLst>
              <a:ext uri="{FF2B5EF4-FFF2-40B4-BE49-F238E27FC236}">
                <a16:creationId xmlns:a16="http://schemas.microsoft.com/office/drawing/2014/main" id="{4F2579AC-7A5D-42C3-9FFC-DAA2EA564F55}"/>
              </a:ext>
            </a:extLst>
          </p:cNvPr>
          <p:cNvSpPr/>
          <p:nvPr/>
        </p:nvSpPr>
        <p:spPr>
          <a:xfrm>
            <a:off x="9510900" y="1412890"/>
            <a:ext cx="927750" cy="927750"/>
          </a:xfrm>
          <a:prstGeom prst="ellipse">
            <a:avLst/>
          </a:prstGeom>
          <a:solidFill>
            <a:srgbClr val="8246AF"/>
          </a:solidFill>
          <a:ln w="2857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GB" sz="3600" b="1" kern="0" dirty="0">
                <a:solidFill>
                  <a:schemeClr val="bg2">
                    <a:lumMod val="100000"/>
                  </a:schemeClr>
                </a:solidFill>
                <a:latin typeface="+mj-lt"/>
              </a:rPr>
              <a:t>5</a:t>
            </a:r>
          </a:p>
        </p:txBody>
      </p:sp>
      <p:sp>
        <p:nvSpPr>
          <p:cNvPr id="30" name="Content Placeholder 1">
            <a:extLst>
              <a:ext uri="{FF2B5EF4-FFF2-40B4-BE49-F238E27FC236}">
                <a16:creationId xmlns:a16="http://schemas.microsoft.com/office/drawing/2014/main" id="{94378E76-1ACC-4599-BCA0-34E8618D0DA5}"/>
              </a:ext>
            </a:extLst>
          </p:cNvPr>
          <p:cNvSpPr txBox="1">
            <a:spLocks/>
          </p:cNvSpPr>
          <p:nvPr/>
        </p:nvSpPr>
        <p:spPr bwMode="black">
          <a:xfrm>
            <a:off x="9510901" y="4209081"/>
            <a:ext cx="2223900" cy="738664"/>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600"/>
              </a:spcBef>
              <a:buNone/>
            </a:pPr>
            <a:r>
              <a:rPr lang="en-US" sz="1600" dirty="0">
                <a:solidFill>
                  <a:schemeClr val="bg1"/>
                </a:solidFill>
                <a:latin typeface="+mn-lt"/>
              </a:rPr>
              <a:t>to support efficiencies &amp; pandemic induced </a:t>
            </a:r>
            <a:r>
              <a:rPr lang="en-US" sz="1600" dirty="0" err="1">
                <a:solidFill>
                  <a:schemeClr val="bg1"/>
                </a:solidFill>
                <a:latin typeface="+mn-lt"/>
              </a:rPr>
              <a:t>labour</a:t>
            </a:r>
            <a:r>
              <a:rPr lang="en-US" sz="1600" dirty="0">
                <a:solidFill>
                  <a:schemeClr val="bg1"/>
                </a:solidFill>
                <a:latin typeface="+mn-lt"/>
              </a:rPr>
              <a:t> shortage</a:t>
            </a:r>
          </a:p>
        </p:txBody>
      </p:sp>
      <p:sp>
        <p:nvSpPr>
          <p:cNvPr id="31" name="Content Placeholder 1">
            <a:extLst>
              <a:ext uri="{FF2B5EF4-FFF2-40B4-BE49-F238E27FC236}">
                <a16:creationId xmlns:a16="http://schemas.microsoft.com/office/drawing/2014/main" id="{A275548C-3CCE-434E-8C36-0563BFBB9750}"/>
              </a:ext>
            </a:extLst>
          </p:cNvPr>
          <p:cNvSpPr txBox="1">
            <a:spLocks/>
          </p:cNvSpPr>
          <p:nvPr/>
        </p:nvSpPr>
        <p:spPr bwMode="black">
          <a:xfrm>
            <a:off x="9510900" y="2542236"/>
            <a:ext cx="2223900" cy="1523494"/>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600"/>
              </a:spcAft>
              <a:buNone/>
            </a:pPr>
            <a:r>
              <a:rPr lang="en-GB" sz="2200" b="1" dirty="0">
                <a:solidFill>
                  <a:srgbClr val="8246AF"/>
                </a:solidFill>
                <a:latin typeface="+mn-lt"/>
              </a:rPr>
              <a:t>Aggressively invest in automation to support efficiencies and labour shortage </a:t>
            </a:r>
          </a:p>
        </p:txBody>
      </p:sp>
      <p:sp>
        <p:nvSpPr>
          <p:cNvPr id="16" name="Content Placeholder 1">
            <a:extLst>
              <a:ext uri="{FF2B5EF4-FFF2-40B4-BE49-F238E27FC236}">
                <a16:creationId xmlns:a16="http://schemas.microsoft.com/office/drawing/2014/main" id="{18DBB05B-821E-46E6-8D61-0224D002C4F0}"/>
              </a:ext>
            </a:extLst>
          </p:cNvPr>
          <p:cNvSpPr txBox="1">
            <a:spLocks/>
          </p:cNvSpPr>
          <p:nvPr/>
        </p:nvSpPr>
        <p:spPr bwMode="black">
          <a:xfrm>
            <a:off x="457201" y="4209081"/>
            <a:ext cx="1958400" cy="1477328"/>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600"/>
              </a:spcBef>
              <a:buNone/>
            </a:pPr>
            <a:r>
              <a:rPr lang="en-US" sz="1600" dirty="0">
                <a:solidFill>
                  <a:schemeClr val="bg1"/>
                </a:solidFill>
                <a:latin typeface="+mn-lt"/>
              </a:rPr>
              <a:t>to cultivate collaboration and new ways of working, proactively “enabling”, rather than reactively “blocking”</a:t>
            </a:r>
            <a:endParaRPr lang="en-GB" sz="1600" dirty="0">
              <a:solidFill>
                <a:schemeClr val="bg1"/>
              </a:solidFill>
              <a:latin typeface="+mn-lt"/>
            </a:endParaRPr>
          </a:p>
        </p:txBody>
      </p:sp>
      <p:sp>
        <p:nvSpPr>
          <p:cNvPr id="17" name="Content Placeholder 1">
            <a:extLst>
              <a:ext uri="{FF2B5EF4-FFF2-40B4-BE49-F238E27FC236}">
                <a16:creationId xmlns:a16="http://schemas.microsoft.com/office/drawing/2014/main" id="{E323BDAD-76D0-43C2-8D48-ECD921599ED1}"/>
              </a:ext>
            </a:extLst>
          </p:cNvPr>
          <p:cNvSpPr txBox="1">
            <a:spLocks/>
          </p:cNvSpPr>
          <p:nvPr/>
        </p:nvSpPr>
        <p:spPr bwMode="black">
          <a:xfrm>
            <a:off x="2720626" y="4209081"/>
            <a:ext cx="1958400" cy="738664"/>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600"/>
              </a:spcBef>
              <a:buNone/>
            </a:pPr>
            <a:r>
              <a:rPr lang="en-US" sz="1600" dirty="0">
                <a:solidFill>
                  <a:schemeClr val="bg1"/>
                </a:solidFill>
                <a:latin typeface="+mn-lt"/>
              </a:rPr>
              <a:t>to cultivate sustainable skilled permanent workforce</a:t>
            </a:r>
          </a:p>
        </p:txBody>
      </p:sp>
      <p:sp>
        <p:nvSpPr>
          <p:cNvPr id="18" name="Content Placeholder 1">
            <a:extLst>
              <a:ext uri="{FF2B5EF4-FFF2-40B4-BE49-F238E27FC236}">
                <a16:creationId xmlns:a16="http://schemas.microsoft.com/office/drawing/2014/main" id="{5A083E26-4CF5-45C5-AD52-A75805851DBC}"/>
              </a:ext>
            </a:extLst>
          </p:cNvPr>
          <p:cNvSpPr txBox="1">
            <a:spLocks/>
          </p:cNvSpPr>
          <p:nvPr/>
        </p:nvSpPr>
        <p:spPr bwMode="black">
          <a:xfrm>
            <a:off x="4984051" y="4209081"/>
            <a:ext cx="1958400" cy="984885"/>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600"/>
              </a:spcBef>
              <a:buNone/>
            </a:pPr>
            <a:r>
              <a:rPr lang="en-US" sz="1600" dirty="0">
                <a:solidFill>
                  <a:schemeClr val="bg1"/>
                </a:solidFill>
                <a:latin typeface="+mn-lt"/>
              </a:rPr>
              <a:t>to embed Cloud controls from the outset to avoid costly re-builds </a:t>
            </a:r>
          </a:p>
        </p:txBody>
      </p:sp>
      <p:sp>
        <p:nvSpPr>
          <p:cNvPr id="19" name="Content Placeholder 1">
            <a:extLst>
              <a:ext uri="{FF2B5EF4-FFF2-40B4-BE49-F238E27FC236}">
                <a16:creationId xmlns:a16="http://schemas.microsoft.com/office/drawing/2014/main" id="{B9C4A472-66AA-412A-A23E-F5136778A535}"/>
              </a:ext>
            </a:extLst>
          </p:cNvPr>
          <p:cNvSpPr txBox="1">
            <a:spLocks/>
          </p:cNvSpPr>
          <p:nvPr/>
        </p:nvSpPr>
        <p:spPr bwMode="black">
          <a:xfrm>
            <a:off x="7247474" y="4209081"/>
            <a:ext cx="1958400" cy="738664"/>
          </a:xfrm>
          <a:prstGeom prst="rect">
            <a:avLst/>
          </a:prstGeom>
        </p:spPr>
        <p:txBody>
          <a:bodyPr vert="horz" wrap="square" lIns="0" tIns="0" rIns="0" bIns="0" rtlCol="0">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600"/>
              </a:spcBef>
              <a:buNone/>
            </a:pPr>
            <a:r>
              <a:rPr lang="en-US" sz="1600" dirty="0">
                <a:solidFill>
                  <a:schemeClr val="bg1"/>
                </a:solidFill>
                <a:latin typeface="+mn-lt"/>
              </a:rPr>
              <a:t>to avoid regulatory scrutiny and fines </a:t>
            </a:r>
          </a:p>
        </p:txBody>
      </p:sp>
    </p:spTree>
    <p:extLst>
      <p:ext uri="{BB962C8B-B14F-4D97-AF65-F5344CB8AC3E}">
        <p14:creationId xmlns:p14="http://schemas.microsoft.com/office/powerpoint/2010/main" val="218237536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8D0E32-2966-4F9A-BA57-4E9B87C5DC8B}"/>
              </a:ext>
            </a:extLst>
          </p:cNvPr>
          <p:cNvGraphicFramePr>
            <a:graphicFrameLocks noChangeAspect="1"/>
          </p:cNvGraphicFramePr>
          <p:nvPr>
            <p:custDataLst>
              <p:tags r:id="rId2"/>
            </p:custDataLst>
            <p:extLst>
              <p:ext uri="{D42A27DB-BD31-4B8C-83A1-F6EECF244321}">
                <p14:modId xmlns:p14="http://schemas.microsoft.com/office/powerpoint/2010/main" val="3326058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02"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EC8D0E32-2966-4F9A-BA57-4E9B87C5DC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20F82A24-A634-4795-83B1-5BA0EF5AB6AA}"/>
              </a:ext>
            </a:extLst>
          </p:cNvPr>
          <p:cNvSpPr/>
          <p:nvPr/>
        </p:nvSpPr>
        <p:spPr>
          <a:xfrm>
            <a:off x="0" y="0"/>
            <a:ext cx="4064000" cy="6858000"/>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2" name="Title 1">
            <a:extLst>
              <a:ext uri="{FF2B5EF4-FFF2-40B4-BE49-F238E27FC236}">
                <a16:creationId xmlns:a16="http://schemas.microsoft.com/office/drawing/2014/main" id="{9470C087-3D82-474E-B4A6-1D80C7B3E39C}"/>
              </a:ext>
            </a:extLst>
          </p:cNvPr>
          <p:cNvSpPr>
            <a:spLocks noGrp="1"/>
          </p:cNvSpPr>
          <p:nvPr>
            <p:ph type="title"/>
          </p:nvPr>
        </p:nvSpPr>
        <p:spPr>
          <a:xfrm>
            <a:off x="457200" y="1362451"/>
            <a:ext cx="2728127" cy="758952"/>
          </a:xfrm>
        </p:spPr>
        <p:txBody>
          <a:bodyPr vert="horz"/>
          <a:lstStyle/>
          <a:p>
            <a:r>
              <a:rPr lang="en-US" sz="4400" dirty="0"/>
              <a:t>Key Takeaways</a:t>
            </a:r>
            <a:endParaRPr lang="en-GB" sz="4400" dirty="0"/>
          </a:p>
        </p:txBody>
      </p:sp>
      <p:cxnSp>
        <p:nvCxnSpPr>
          <p:cNvPr id="14" name="Straight Connector 13">
            <a:extLst>
              <a:ext uri="{FF2B5EF4-FFF2-40B4-BE49-F238E27FC236}">
                <a16:creationId xmlns:a16="http://schemas.microsoft.com/office/drawing/2014/main" id="{E35F7FAF-0B22-450F-88ED-B7756D43C5EA}"/>
              </a:ext>
            </a:extLst>
          </p:cNvPr>
          <p:cNvCxnSpPr>
            <a:cxnSpLocks/>
          </p:cNvCxnSpPr>
          <p:nvPr/>
        </p:nvCxnSpPr>
        <p:spPr>
          <a:xfrm>
            <a:off x="4064000" y="6010275"/>
            <a:ext cx="0" cy="838200"/>
          </a:xfrm>
          <a:prstGeom prst="line">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7BDD76-5DB7-4EEB-9E6A-5AF05986FCEE}"/>
              </a:ext>
            </a:extLst>
          </p:cNvPr>
          <p:cNvCxnSpPr>
            <a:cxnSpLocks/>
          </p:cNvCxnSpPr>
          <p:nvPr/>
        </p:nvCxnSpPr>
        <p:spPr>
          <a:xfrm>
            <a:off x="4064000" y="0"/>
            <a:ext cx="0" cy="6858000"/>
          </a:xfrm>
          <a:prstGeom prst="line">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986541ED-71BD-407A-BBAD-A8F02F7822AC}"/>
              </a:ext>
            </a:extLst>
          </p:cNvPr>
          <p:cNvGrpSpPr/>
          <p:nvPr/>
        </p:nvGrpSpPr>
        <p:grpSpPr>
          <a:xfrm>
            <a:off x="3641010" y="1939368"/>
            <a:ext cx="7471489" cy="842870"/>
            <a:chOff x="3641010" y="1962420"/>
            <a:chExt cx="7471489" cy="842870"/>
          </a:xfrm>
        </p:grpSpPr>
        <p:sp>
          <p:nvSpPr>
            <p:cNvPr id="8" name="Content Placeholder 1">
              <a:extLst>
                <a:ext uri="{FF2B5EF4-FFF2-40B4-BE49-F238E27FC236}">
                  <a16:creationId xmlns:a16="http://schemas.microsoft.com/office/drawing/2014/main" id="{023BE98C-1E82-4B67-9C4D-823DB5FC8289}"/>
                </a:ext>
              </a:extLst>
            </p:cNvPr>
            <p:cNvSpPr txBox="1">
              <a:spLocks/>
            </p:cNvSpPr>
            <p:nvPr/>
          </p:nvSpPr>
          <p:spPr bwMode="black">
            <a:xfrm>
              <a:off x="4817972" y="2016468"/>
              <a:ext cx="6294527" cy="775597"/>
            </a:xfrm>
            <a:prstGeom prst="rect">
              <a:avLst/>
            </a:prstGeom>
          </p:spPr>
          <p:txBody>
            <a:bodyPr vert="horz" wrap="square" lIns="0" tIns="0" rIns="0" bIns="0" rtlCol="0" anchor="ctr">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600"/>
                </a:spcAft>
                <a:buNone/>
              </a:pPr>
              <a:r>
                <a:rPr lang="en-GB" sz="2800" dirty="0">
                  <a:solidFill>
                    <a:schemeClr val="bg1"/>
                  </a:solidFill>
                  <a:latin typeface="+mn-lt"/>
                </a:rPr>
                <a:t>Every company may soon be a Cloud company</a:t>
              </a:r>
            </a:p>
          </p:txBody>
        </p:sp>
        <p:sp>
          <p:nvSpPr>
            <p:cNvPr id="5" name="Oval 4">
              <a:extLst>
                <a:ext uri="{FF2B5EF4-FFF2-40B4-BE49-F238E27FC236}">
                  <a16:creationId xmlns:a16="http://schemas.microsoft.com/office/drawing/2014/main" id="{AF34C2D2-D7E3-450B-9704-1478CA717439}"/>
                </a:ext>
              </a:extLst>
            </p:cNvPr>
            <p:cNvSpPr/>
            <p:nvPr/>
          </p:nvSpPr>
          <p:spPr>
            <a:xfrm>
              <a:off x="3641010" y="1962420"/>
              <a:ext cx="843453" cy="842870"/>
            </a:xfrm>
            <a:prstGeom prst="ellipse">
              <a:avLst/>
            </a:prstGeom>
            <a:solidFill>
              <a:srgbClr val="EE3D8B"/>
            </a:solidFill>
            <a:ln w="28575">
              <a:solidFill>
                <a:srgbClr val="EE3D8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4000" b="1" kern="0" dirty="0">
                  <a:solidFill>
                    <a:schemeClr val="bg1"/>
                  </a:solidFill>
                  <a:latin typeface="+mj-lt"/>
                </a:rPr>
                <a:t>1</a:t>
              </a:r>
            </a:p>
          </p:txBody>
        </p:sp>
      </p:grpSp>
      <p:grpSp>
        <p:nvGrpSpPr>
          <p:cNvPr id="13" name="Group 12">
            <a:extLst>
              <a:ext uri="{FF2B5EF4-FFF2-40B4-BE49-F238E27FC236}">
                <a16:creationId xmlns:a16="http://schemas.microsoft.com/office/drawing/2014/main" id="{78F3050E-C688-4850-872D-B6C8A20D8D40}"/>
              </a:ext>
            </a:extLst>
          </p:cNvPr>
          <p:cNvGrpSpPr/>
          <p:nvPr/>
        </p:nvGrpSpPr>
        <p:grpSpPr>
          <a:xfrm>
            <a:off x="3641010" y="3362195"/>
            <a:ext cx="7471489" cy="842870"/>
            <a:chOff x="3641010" y="3362196"/>
            <a:chExt cx="7471489" cy="842870"/>
          </a:xfrm>
        </p:grpSpPr>
        <p:sp>
          <p:nvSpPr>
            <p:cNvPr id="7" name="Content Placeholder 1">
              <a:extLst>
                <a:ext uri="{FF2B5EF4-FFF2-40B4-BE49-F238E27FC236}">
                  <a16:creationId xmlns:a16="http://schemas.microsoft.com/office/drawing/2014/main" id="{F7DDB97E-9989-4134-A32F-63E31B1D1980}"/>
                </a:ext>
              </a:extLst>
            </p:cNvPr>
            <p:cNvSpPr txBox="1">
              <a:spLocks/>
            </p:cNvSpPr>
            <p:nvPr/>
          </p:nvSpPr>
          <p:spPr bwMode="black">
            <a:xfrm>
              <a:off x="4817972" y="3416245"/>
              <a:ext cx="6294527" cy="775597"/>
            </a:xfrm>
            <a:prstGeom prst="rect">
              <a:avLst/>
            </a:prstGeom>
          </p:spPr>
          <p:txBody>
            <a:bodyPr vert="horz" wrap="square" lIns="0" tIns="0" rIns="0" bIns="0" rtlCol="0" anchor="ctr">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600"/>
                </a:spcAft>
                <a:buNone/>
              </a:pPr>
              <a:r>
                <a:rPr lang="en-GB" sz="2800" dirty="0">
                  <a:solidFill>
                    <a:schemeClr val="bg1"/>
                  </a:solidFill>
                  <a:latin typeface="+mn-lt"/>
                </a:rPr>
                <a:t>Cloud is not just a technology change – think about it as ‘above the line’ </a:t>
              </a:r>
            </a:p>
          </p:txBody>
        </p:sp>
        <p:sp>
          <p:nvSpPr>
            <p:cNvPr id="6" name="Oval 5">
              <a:extLst>
                <a:ext uri="{FF2B5EF4-FFF2-40B4-BE49-F238E27FC236}">
                  <a16:creationId xmlns:a16="http://schemas.microsoft.com/office/drawing/2014/main" id="{41F3CDEB-F9AC-4002-A5A1-BEA0F60336C8}"/>
                </a:ext>
              </a:extLst>
            </p:cNvPr>
            <p:cNvSpPr/>
            <p:nvPr/>
          </p:nvSpPr>
          <p:spPr>
            <a:xfrm>
              <a:off x="3641010" y="3362196"/>
              <a:ext cx="843453" cy="842870"/>
            </a:xfrm>
            <a:prstGeom prst="ellipse">
              <a:avLst/>
            </a:prstGeom>
            <a:solidFill>
              <a:srgbClr val="EE3D8B"/>
            </a:solidFill>
            <a:ln w="28575">
              <a:solidFill>
                <a:srgbClr val="EE3D8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4000" b="1" kern="0" dirty="0">
                  <a:solidFill>
                    <a:schemeClr val="bg1"/>
                  </a:solidFill>
                  <a:latin typeface="+mj-lt"/>
                </a:rPr>
                <a:t>2</a:t>
              </a:r>
            </a:p>
          </p:txBody>
        </p:sp>
      </p:grpSp>
      <p:grpSp>
        <p:nvGrpSpPr>
          <p:cNvPr id="17" name="Group 16">
            <a:extLst>
              <a:ext uri="{FF2B5EF4-FFF2-40B4-BE49-F238E27FC236}">
                <a16:creationId xmlns:a16="http://schemas.microsoft.com/office/drawing/2014/main" id="{5EE84B8E-7FA9-4588-9042-9EB14164BAA5}"/>
              </a:ext>
            </a:extLst>
          </p:cNvPr>
          <p:cNvGrpSpPr/>
          <p:nvPr/>
        </p:nvGrpSpPr>
        <p:grpSpPr>
          <a:xfrm>
            <a:off x="3641010" y="4622121"/>
            <a:ext cx="7471489" cy="1163395"/>
            <a:chOff x="3641010" y="4622121"/>
            <a:chExt cx="7471489" cy="1163395"/>
          </a:xfrm>
        </p:grpSpPr>
        <p:sp>
          <p:nvSpPr>
            <p:cNvPr id="10" name="Content Placeholder 1">
              <a:extLst>
                <a:ext uri="{FF2B5EF4-FFF2-40B4-BE49-F238E27FC236}">
                  <a16:creationId xmlns:a16="http://schemas.microsoft.com/office/drawing/2014/main" id="{7C0A4E21-D460-4FC7-BFF3-B11BECAD6D9E}"/>
                </a:ext>
              </a:extLst>
            </p:cNvPr>
            <p:cNvSpPr txBox="1">
              <a:spLocks/>
            </p:cNvSpPr>
            <p:nvPr/>
          </p:nvSpPr>
          <p:spPr bwMode="black">
            <a:xfrm>
              <a:off x="4817972" y="4622121"/>
              <a:ext cx="6294527" cy="1163395"/>
            </a:xfrm>
            <a:prstGeom prst="rect">
              <a:avLst/>
            </a:prstGeom>
          </p:spPr>
          <p:txBody>
            <a:bodyPr vert="horz" wrap="square" lIns="0" tIns="0" rIns="0" bIns="0" rtlCol="0" anchor="ctr">
              <a:sp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90000"/>
                </a:lnSpc>
                <a:spcBef>
                  <a:spcPts val="0"/>
                </a:spcBef>
                <a:spcAft>
                  <a:spcPts val="600"/>
                </a:spcAft>
                <a:buNone/>
              </a:pPr>
              <a:r>
                <a:rPr lang="en-GB" sz="2800" dirty="0">
                  <a:solidFill>
                    <a:schemeClr val="bg1"/>
                  </a:solidFill>
                  <a:latin typeface="+mn-lt"/>
                </a:rPr>
                <a:t>5 key </a:t>
              </a:r>
              <a:r>
                <a:rPr lang="en-GB" sz="2800">
                  <a:solidFill>
                    <a:schemeClr val="bg1"/>
                  </a:solidFill>
                  <a:latin typeface="+mn-lt"/>
                </a:rPr>
                <a:t>steps across </a:t>
              </a:r>
              <a:r>
                <a:rPr lang="en-GB" sz="2800" dirty="0">
                  <a:solidFill>
                    <a:schemeClr val="bg1"/>
                  </a:solidFill>
                  <a:latin typeface="+mn-lt"/>
                </a:rPr>
                <a:t>the people, the process &amp; technology – to enable your Cloud transformation last</a:t>
              </a:r>
            </a:p>
          </p:txBody>
        </p:sp>
        <p:sp>
          <p:nvSpPr>
            <p:cNvPr id="9" name="Oval 8">
              <a:extLst>
                <a:ext uri="{FF2B5EF4-FFF2-40B4-BE49-F238E27FC236}">
                  <a16:creationId xmlns:a16="http://schemas.microsoft.com/office/drawing/2014/main" id="{5C294EF9-763C-436E-9D7A-35D8A369D334}"/>
                </a:ext>
              </a:extLst>
            </p:cNvPr>
            <p:cNvSpPr/>
            <p:nvPr/>
          </p:nvSpPr>
          <p:spPr>
            <a:xfrm>
              <a:off x="3641010" y="4761971"/>
              <a:ext cx="843453" cy="842870"/>
            </a:xfrm>
            <a:prstGeom prst="ellipse">
              <a:avLst/>
            </a:prstGeom>
            <a:solidFill>
              <a:srgbClr val="EE3D8B"/>
            </a:solidFill>
            <a:ln w="28575">
              <a:solidFill>
                <a:srgbClr val="EE3D8B"/>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GB" sz="4000" b="1" kern="0" dirty="0">
                  <a:solidFill>
                    <a:schemeClr val="bg1"/>
                  </a:solidFill>
                  <a:latin typeface="+mj-lt"/>
                </a:rPr>
                <a:t>3</a:t>
              </a:r>
            </a:p>
          </p:txBody>
        </p:sp>
      </p:grpSp>
    </p:spTree>
    <p:extLst>
      <p:ext uri="{BB962C8B-B14F-4D97-AF65-F5344CB8AC3E}">
        <p14:creationId xmlns:p14="http://schemas.microsoft.com/office/powerpoint/2010/main" val="2815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05C42BE-985E-4763-AC55-BE6C7CF3D14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14" name="think-cell Slide" r:id="rId4" imgW="306" imgH="306" progId="TCLayout.ActiveDocument.1">
                  <p:embed/>
                </p:oleObj>
              </mc:Choice>
              <mc:Fallback>
                <p:oleObj name="think-cell Slide" r:id="rId4" imgW="306" imgH="306" progId="TCLayout.ActiveDocument.1">
                  <p:embed/>
                  <p:pic>
                    <p:nvPicPr>
                      <p:cNvPr id="11" name="Object 10" hidden="1">
                        <a:extLst>
                          <a:ext uri="{FF2B5EF4-FFF2-40B4-BE49-F238E27FC236}">
                            <a16:creationId xmlns:a16="http://schemas.microsoft.com/office/drawing/2014/main" id="{A05C42BE-985E-4763-AC55-BE6C7CF3D1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F23A70CC-77C8-4B10-A3D5-D8B688CA3F6A}"/>
              </a:ext>
            </a:extLst>
          </p:cNvPr>
          <p:cNvCxnSpPr>
            <a:cxnSpLocks/>
          </p:cNvCxnSpPr>
          <p:nvPr/>
        </p:nvCxnSpPr>
        <p:spPr>
          <a:xfrm>
            <a:off x="5336024" y="6010275"/>
            <a:ext cx="0" cy="838200"/>
          </a:xfrm>
          <a:prstGeom prst="line">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AADEA85E-7E2F-4F45-A28C-D9E7A6E9562A}"/>
              </a:ext>
            </a:extLst>
          </p:cNvPr>
          <p:cNvGrpSpPr/>
          <p:nvPr/>
        </p:nvGrpSpPr>
        <p:grpSpPr>
          <a:xfrm>
            <a:off x="0" y="0"/>
            <a:ext cx="11601451" cy="7191375"/>
            <a:chOff x="0" y="0"/>
            <a:chExt cx="11601451" cy="7191375"/>
          </a:xfrm>
        </p:grpSpPr>
        <p:sp>
          <p:nvSpPr>
            <p:cNvPr id="2" name="Rectangle 1">
              <a:extLst>
                <a:ext uri="{FF2B5EF4-FFF2-40B4-BE49-F238E27FC236}">
                  <a16:creationId xmlns:a16="http://schemas.microsoft.com/office/drawing/2014/main" id="{EBEFA3BB-70FD-46DA-89AB-47218A333B09}"/>
                </a:ext>
              </a:extLst>
            </p:cNvPr>
            <p:cNvSpPr/>
            <p:nvPr/>
          </p:nvSpPr>
          <p:spPr>
            <a:xfrm>
              <a:off x="0" y="0"/>
              <a:ext cx="5336023" cy="6868048"/>
            </a:xfrm>
            <a:prstGeom prst="rect">
              <a:avLst/>
            </a:prstGeom>
            <a:solidFill>
              <a:srgbClr val="FFBE00"/>
            </a:solidFill>
            <a:ln w="9525">
              <a:solidFill>
                <a:srgbClr val="FF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6" name="Picture 5" descr="A person with blonde hair&#10;&#10;Description automatically generated with low confidence">
              <a:extLst>
                <a:ext uri="{FF2B5EF4-FFF2-40B4-BE49-F238E27FC236}">
                  <a16:creationId xmlns:a16="http://schemas.microsoft.com/office/drawing/2014/main" id="{AD029D78-5730-44F3-8528-F0292924B159}"/>
                </a:ext>
              </a:extLst>
            </p:cNvPr>
            <p:cNvPicPr>
              <a:picLocks noChangeAspect="1"/>
            </p:cNvPicPr>
            <p:nvPr/>
          </p:nvPicPr>
          <p:blipFill>
            <a:blip r:embed="rId6"/>
            <a:stretch>
              <a:fillRect/>
            </a:stretch>
          </p:blipFill>
          <p:spPr>
            <a:xfrm>
              <a:off x="510956" y="834013"/>
              <a:ext cx="4825071" cy="6034035"/>
            </a:xfrm>
            <a:prstGeom prst="rect">
              <a:avLst/>
            </a:prstGeom>
          </p:spPr>
        </p:pic>
        <p:sp>
          <p:nvSpPr>
            <p:cNvPr id="19" name="Title 1">
              <a:extLst>
                <a:ext uri="{FF2B5EF4-FFF2-40B4-BE49-F238E27FC236}">
                  <a16:creationId xmlns:a16="http://schemas.microsoft.com/office/drawing/2014/main" id="{ABFE746C-EE43-4125-B01B-60EEF24E3F45}"/>
                </a:ext>
              </a:extLst>
            </p:cNvPr>
            <p:cNvSpPr txBox="1">
              <a:spLocks/>
            </p:cNvSpPr>
            <p:nvPr/>
          </p:nvSpPr>
          <p:spPr>
            <a:xfrm>
              <a:off x="5846982" y="2286376"/>
              <a:ext cx="4481953" cy="553998"/>
            </a:xfrm>
            <a:prstGeom prst="rect">
              <a:avLst/>
            </a:prstGeom>
          </p:spPr>
          <p:txBody>
            <a:bodyPr vert="horz"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GB" sz="4000" cap="none" dirty="0">
                  <a:solidFill>
                    <a:srgbClr val="FFBE00"/>
                  </a:solidFill>
                </a:rPr>
                <a:t>Alina Timofeeva</a:t>
              </a:r>
              <a:endParaRPr lang="en-GB" sz="2800" b="0" cap="none" dirty="0">
                <a:solidFill>
                  <a:srgbClr val="FFBE00"/>
                </a:solidFill>
                <a:latin typeface="+mn-lt"/>
              </a:endParaRPr>
            </a:p>
          </p:txBody>
        </p:sp>
        <p:pic>
          <p:nvPicPr>
            <p:cNvPr id="14" name="DTP_CompanyLogo_112">
              <a:extLst>
                <a:ext uri="{FF2B5EF4-FFF2-40B4-BE49-F238E27FC236}">
                  <a16:creationId xmlns:a16="http://schemas.microsoft.com/office/drawing/2014/main" id="{ACDA9CD2-0C3A-496D-BB13-4BBC7B04B7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46982" y="851477"/>
              <a:ext cx="2325827" cy="483182"/>
            </a:xfrm>
            <a:prstGeom prst="rect">
              <a:avLst/>
            </a:prstGeom>
          </p:spPr>
        </p:pic>
        <p:cxnSp>
          <p:nvCxnSpPr>
            <p:cNvPr id="25" name="Straight Connector 24">
              <a:extLst>
                <a:ext uri="{FF2B5EF4-FFF2-40B4-BE49-F238E27FC236}">
                  <a16:creationId xmlns:a16="http://schemas.microsoft.com/office/drawing/2014/main" id="{04789C8D-AA92-4B5E-ABEF-CE72549F6144}"/>
                </a:ext>
              </a:extLst>
            </p:cNvPr>
            <p:cNvCxnSpPr/>
            <p:nvPr/>
          </p:nvCxnSpPr>
          <p:spPr>
            <a:xfrm>
              <a:off x="5336024" y="0"/>
              <a:ext cx="0" cy="7191375"/>
            </a:xfrm>
            <a:prstGeom prst="line">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45A475AA-957A-4C25-AE26-CC78B5677FBA}"/>
                </a:ext>
              </a:extLst>
            </p:cNvPr>
            <p:cNvSpPr txBox="1">
              <a:spLocks/>
            </p:cNvSpPr>
            <p:nvPr/>
          </p:nvSpPr>
          <p:spPr>
            <a:xfrm>
              <a:off x="5846982" y="1801604"/>
              <a:ext cx="4481953" cy="387798"/>
            </a:xfrm>
            <a:prstGeom prst="rect">
              <a:avLst/>
            </a:prstGeom>
          </p:spPr>
          <p:txBody>
            <a:bodyPr vert="horz"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GB" sz="2800" cap="none" dirty="0">
                  <a:latin typeface="+mn-lt"/>
                </a:rPr>
                <a:t>Connect with</a:t>
              </a:r>
              <a:endParaRPr lang="en-GB" sz="2800" b="0" cap="none" dirty="0">
                <a:latin typeface="+mn-lt"/>
              </a:endParaRPr>
            </a:p>
          </p:txBody>
        </p:sp>
        <p:grpSp>
          <p:nvGrpSpPr>
            <p:cNvPr id="8" name="Group 7">
              <a:extLst>
                <a:ext uri="{FF2B5EF4-FFF2-40B4-BE49-F238E27FC236}">
                  <a16:creationId xmlns:a16="http://schemas.microsoft.com/office/drawing/2014/main" id="{69C4BA06-4056-4345-8420-085C071521E2}"/>
                </a:ext>
              </a:extLst>
            </p:cNvPr>
            <p:cNvGrpSpPr/>
            <p:nvPr/>
          </p:nvGrpSpPr>
          <p:grpSpPr>
            <a:xfrm>
              <a:off x="5846982" y="5713266"/>
              <a:ext cx="5754469" cy="691336"/>
              <a:chOff x="5791852" y="5713266"/>
              <a:chExt cx="5754469" cy="691336"/>
            </a:xfrm>
          </p:grpSpPr>
          <p:sp>
            <p:nvSpPr>
              <p:cNvPr id="15" name="Title 1">
                <a:extLst>
                  <a:ext uri="{FF2B5EF4-FFF2-40B4-BE49-F238E27FC236}">
                    <a16:creationId xmlns:a16="http://schemas.microsoft.com/office/drawing/2014/main" id="{64259763-12DE-4BF6-801B-C1DCF6148BA7}"/>
                  </a:ext>
                </a:extLst>
              </p:cNvPr>
              <p:cNvSpPr txBox="1">
                <a:spLocks/>
              </p:cNvSpPr>
              <p:nvPr/>
            </p:nvSpPr>
            <p:spPr>
              <a:xfrm>
                <a:off x="5791852" y="6127603"/>
                <a:ext cx="5754469" cy="276999"/>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pPr>
                  <a:spcBef>
                    <a:spcPts val="1000"/>
                  </a:spcBef>
                </a:pPr>
                <a:r>
                  <a:rPr lang="en-US" sz="2000" b="0" u="none" strike="noStrike" cap="none" dirty="0">
                    <a:solidFill>
                      <a:schemeClr val="bg1"/>
                    </a:solidFill>
                    <a:effectLst/>
                    <a:latin typeface="+mn-lt"/>
                    <a:ea typeface="Times New Roman" panose="02020603050405020304" pitchFamily="18" charset="0"/>
                  </a:rPr>
                  <a:t>"</a:t>
                </a:r>
                <a:r>
                  <a:rPr lang="en-US" sz="2000" b="0" u="none" strike="noStrike" cap="none" dirty="0">
                    <a:solidFill>
                      <a:schemeClr val="bg1"/>
                    </a:solidFill>
                    <a:effectLst/>
                    <a:latin typeface="+mn-lt"/>
                    <a:ea typeface="Times New Roman" panose="02020603050405020304" pitchFamily="18" charset="0"/>
                    <a:hlinkClick r:id="rId9"/>
                  </a:rPr>
                  <a:t>Fail but never give up</a:t>
                </a:r>
                <a:r>
                  <a:rPr lang="en-US" sz="2000" b="0" u="none" strike="noStrike" cap="none" dirty="0">
                    <a:solidFill>
                      <a:schemeClr val="bg1"/>
                    </a:solidFill>
                    <a:effectLst/>
                    <a:latin typeface="+mn-lt"/>
                    <a:ea typeface="Times New Roman" panose="02020603050405020304" pitchFamily="18" charset="0"/>
                  </a:rPr>
                  <a:t>"</a:t>
                </a:r>
                <a:r>
                  <a:rPr lang="en-US" sz="2000" b="0" cap="none" dirty="0">
                    <a:solidFill>
                      <a:schemeClr val="bg1"/>
                    </a:solidFill>
                    <a:effectLst/>
                    <a:latin typeface="+mn-lt"/>
                    <a:ea typeface="Times New Roman" panose="02020603050405020304" pitchFamily="18" charset="0"/>
                  </a:rPr>
                  <a:t>, over 270 000 unique views   </a:t>
                </a:r>
                <a:endParaRPr lang="de-DE" sz="2000" b="0" cap="none" dirty="0">
                  <a:solidFill>
                    <a:schemeClr val="bg1"/>
                  </a:solidFill>
                  <a:effectLst/>
                  <a:latin typeface="+mn-lt"/>
                  <a:ea typeface="Calibri" panose="020F0502020204030204" pitchFamily="34" charset="0"/>
                </a:endParaRPr>
              </a:p>
            </p:txBody>
          </p:sp>
          <p:pic>
            <p:nvPicPr>
              <p:cNvPr id="38940" name="Picture 28">
                <a:extLst>
                  <a:ext uri="{FF2B5EF4-FFF2-40B4-BE49-F238E27FC236}">
                    <a16:creationId xmlns:a16="http://schemas.microsoft.com/office/drawing/2014/main" id="{77228068-0EC6-4650-A85F-83E031FA3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852" y="5713266"/>
                <a:ext cx="946576" cy="3476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AACC8D5C-7FE8-463A-AB0B-4A7FDDA19653}"/>
                </a:ext>
              </a:extLst>
            </p:cNvPr>
            <p:cNvGrpSpPr/>
            <p:nvPr/>
          </p:nvGrpSpPr>
          <p:grpSpPr>
            <a:xfrm>
              <a:off x="5846982" y="4781555"/>
              <a:ext cx="5754469" cy="662740"/>
              <a:chOff x="5846980" y="4806159"/>
              <a:chExt cx="5754469" cy="662740"/>
            </a:xfrm>
          </p:grpSpPr>
          <p:sp>
            <p:nvSpPr>
              <p:cNvPr id="26" name="Title 1">
                <a:extLst>
                  <a:ext uri="{FF2B5EF4-FFF2-40B4-BE49-F238E27FC236}">
                    <a16:creationId xmlns:a16="http://schemas.microsoft.com/office/drawing/2014/main" id="{18A5ECED-7D14-4CD6-84D0-DD1777F7F92F}"/>
                  </a:ext>
                </a:extLst>
              </p:cNvPr>
              <p:cNvSpPr txBox="1">
                <a:spLocks/>
              </p:cNvSpPr>
              <p:nvPr/>
            </p:nvSpPr>
            <p:spPr>
              <a:xfrm>
                <a:off x="5846980" y="5191900"/>
                <a:ext cx="5754469" cy="276999"/>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pPr>
                  <a:spcBef>
                    <a:spcPts val="1000"/>
                  </a:spcBef>
                </a:pPr>
                <a:r>
                  <a:rPr lang="en-US" sz="2000" b="0" cap="none" dirty="0">
                    <a:solidFill>
                      <a:schemeClr val="bg1"/>
                    </a:solidFill>
                    <a:effectLst/>
                    <a:latin typeface="+mn-lt"/>
                    <a:ea typeface="Calibri" panose="020F0502020204030204" pitchFamily="34" charset="0"/>
                    <a:cs typeface="Dubai" panose="020B0503030403030204" pitchFamily="34" charset="-78"/>
                  </a:rPr>
                  <a:t>@Alina </a:t>
                </a:r>
                <a:r>
                  <a:rPr lang="en-US" sz="2000" b="0" cap="none" dirty="0" err="1">
                    <a:solidFill>
                      <a:schemeClr val="bg1"/>
                    </a:solidFill>
                    <a:effectLst/>
                    <a:latin typeface="+mn-lt"/>
                    <a:ea typeface="Calibri" panose="020F0502020204030204" pitchFamily="34" charset="0"/>
                    <a:cs typeface="Dubai" panose="020B0503030403030204" pitchFamily="34" charset="-78"/>
                  </a:rPr>
                  <a:t>Timofeeva</a:t>
                </a:r>
                <a:endParaRPr lang="en-US" sz="2000" b="0" cap="none" dirty="0">
                  <a:solidFill>
                    <a:schemeClr val="bg1"/>
                  </a:solidFill>
                  <a:effectLst/>
                  <a:latin typeface="+mn-lt"/>
                  <a:ea typeface="Calibri" panose="020F0502020204030204" pitchFamily="34" charset="0"/>
                  <a:cs typeface="Dubai" panose="020B0503030403030204" pitchFamily="34" charset="-78"/>
                </a:endParaRPr>
              </a:p>
            </p:txBody>
          </p:sp>
          <p:pic>
            <p:nvPicPr>
              <p:cNvPr id="55300" name="Picture 4">
                <a:extLst>
                  <a:ext uri="{FF2B5EF4-FFF2-40B4-BE49-F238E27FC236}">
                    <a16:creationId xmlns:a16="http://schemas.microsoft.com/office/drawing/2014/main" id="{F916AB33-32C0-489A-A406-39B1D5614B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6980" y="4806159"/>
                <a:ext cx="1438275" cy="3523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82CE3946-A242-46BA-A228-FF23FE3666B0}"/>
                </a:ext>
              </a:extLst>
            </p:cNvPr>
            <p:cNvGrpSpPr/>
            <p:nvPr/>
          </p:nvGrpSpPr>
          <p:grpSpPr>
            <a:xfrm>
              <a:off x="5846982" y="3617772"/>
              <a:ext cx="5676249" cy="894813"/>
              <a:chOff x="5791851" y="3196910"/>
              <a:chExt cx="5676249" cy="894813"/>
            </a:xfrm>
          </p:grpSpPr>
          <p:sp>
            <p:nvSpPr>
              <p:cNvPr id="17" name="TextBox 16">
                <a:extLst>
                  <a:ext uri="{FF2B5EF4-FFF2-40B4-BE49-F238E27FC236}">
                    <a16:creationId xmlns:a16="http://schemas.microsoft.com/office/drawing/2014/main" id="{4FE61F3C-793D-4759-A2FE-3A82211D4F26}"/>
                  </a:ext>
                </a:extLst>
              </p:cNvPr>
              <p:cNvSpPr txBox="1"/>
              <p:nvPr/>
            </p:nvSpPr>
            <p:spPr>
              <a:xfrm>
                <a:off x="5791851" y="3476170"/>
                <a:ext cx="5676249" cy="615553"/>
              </a:xfrm>
              <a:prstGeom prst="rect">
                <a:avLst/>
              </a:prstGeom>
              <a:noFill/>
            </p:spPr>
            <p:txBody>
              <a:bodyPr wrap="square" lIns="0" tIns="0" rIns="0" bIns="0">
                <a:spAutoFit/>
              </a:bodyPr>
              <a:lstStyle/>
              <a:p>
                <a:pPr>
                  <a:spcBef>
                    <a:spcPts val="1000"/>
                  </a:spcBef>
                </a:pPr>
                <a:br>
                  <a:rPr lang="en-US" sz="2000" b="0" cap="none" dirty="0">
                    <a:solidFill>
                      <a:srgbClr val="FFBE00"/>
                    </a:solidFill>
                    <a:effectLst/>
                    <a:latin typeface="+mn-lt"/>
                    <a:ea typeface="Calibri" panose="020F0502020204030204" pitchFamily="34" charset="0"/>
                    <a:cs typeface="Dubai" panose="020B0503030403030204" pitchFamily="34" charset="-78"/>
                  </a:rPr>
                </a:br>
                <a:r>
                  <a:rPr lang="en-US" sz="2000" b="0" u="none" strike="noStrike" cap="none" dirty="0">
                    <a:solidFill>
                      <a:schemeClr val="bg1"/>
                    </a:solidFill>
                    <a:effectLst/>
                    <a:latin typeface="+mn-lt"/>
                    <a:ea typeface="Calibri" panose="020F0502020204030204" pitchFamily="34" charset="0"/>
                    <a:cs typeface="Dubai" panose="020B0503030403030204" pitchFamily="34" charset="-78"/>
                  </a:rPr>
                  <a:t>alina.timofeeva@oliverwyman.com</a:t>
                </a:r>
                <a:endParaRPr lang="de-DE" sz="2000" b="0" cap="none" dirty="0">
                  <a:solidFill>
                    <a:schemeClr val="bg1"/>
                  </a:solidFill>
                  <a:effectLst/>
                  <a:latin typeface="+mn-lt"/>
                  <a:ea typeface="Calibri" panose="020F0502020204030204" pitchFamily="34" charset="0"/>
                </a:endParaRPr>
              </a:p>
            </p:txBody>
          </p:sp>
          <p:pic>
            <p:nvPicPr>
              <p:cNvPr id="18" name="ico-mail">
                <a:extLst>
                  <a:ext uri="{FF2B5EF4-FFF2-40B4-BE49-F238E27FC236}">
                    <a16:creationId xmlns:a16="http://schemas.microsoft.com/office/drawing/2014/main" id="{97E61BEC-867F-4798-9B13-5149E6A221E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91851" y="3196910"/>
                <a:ext cx="596621" cy="596621"/>
              </a:xfrm>
              <a:prstGeom prst="rect">
                <a:avLst/>
              </a:prstGeom>
            </p:spPr>
          </p:pic>
        </p:grpSp>
      </p:grpSp>
    </p:spTree>
    <p:extLst>
      <p:ext uri="{BB962C8B-B14F-4D97-AF65-F5344CB8AC3E}">
        <p14:creationId xmlns:p14="http://schemas.microsoft.com/office/powerpoint/2010/main" val="1004298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D4AC48-7EC5-4808-B800-2735D9A9E2DF}"/>
              </a:ext>
            </a:extLst>
          </p:cNvPr>
          <p:cNvGraphicFramePr>
            <a:graphicFrameLocks noChangeAspect="1"/>
          </p:cNvGraphicFramePr>
          <p:nvPr>
            <p:custDataLst>
              <p:tags r:id="rId2"/>
            </p:custDataLst>
            <p:extLst>
              <p:ext uri="{D42A27DB-BD31-4B8C-83A1-F6EECF244321}">
                <p14:modId xmlns:p14="http://schemas.microsoft.com/office/powerpoint/2010/main" val="4103647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15"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8" name="Picture 7" descr="A city skyline at night&#10;&#10;Description automatically generated with low confidence">
            <a:extLst>
              <a:ext uri="{FF2B5EF4-FFF2-40B4-BE49-F238E27FC236}">
                <a16:creationId xmlns:a16="http://schemas.microsoft.com/office/drawing/2014/main" id="{23F270BB-F96F-4F99-BA67-376952BFCA7C}"/>
              </a:ext>
            </a:extLst>
          </p:cNvPr>
          <p:cNvPicPr>
            <a:picLocks noChangeAspect="1"/>
          </p:cNvPicPr>
          <p:nvPr/>
        </p:nvPicPr>
        <p:blipFill>
          <a:blip r:embed="rId7"/>
          <a:srcRect t="7812" b="7812"/>
          <a:stretch>
            <a:fillRect/>
          </a:stretch>
        </p:blipFill>
        <p:spPr>
          <a:xfrm>
            <a:off x="0" y="-3"/>
            <a:ext cx="12192000" cy="6858005"/>
          </a:xfrm>
          <a:prstGeom prst="rect">
            <a:avLst/>
          </a:prstGeom>
        </p:spPr>
      </p:pic>
      <p:pic>
        <p:nvPicPr>
          <p:cNvPr id="22" name="Picture 21">
            <a:extLst>
              <a:ext uri="{FF2B5EF4-FFF2-40B4-BE49-F238E27FC236}">
                <a16:creationId xmlns:a16="http://schemas.microsoft.com/office/drawing/2014/main" id="{2A2898ED-1F25-4523-BBE3-5DC677F4C236}"/>
              </a:ext>
            </a:extLst>
          </p:cNvPr>
          <p:cNvPicPr>
            <a:picLocks noChangeAspect="1"/>
          </p:cNvPicPr>
          <p:nvPr/>
        </p:nvPicPr>
        <p:blipFill>
          <a:blip r:embed="rId8"/>
          <a:stretch>
            <a:fillRect/>
          </a:stretch>
        </p:blipFill>
        <p:spPr>
          <a:xfrm>
            <a:off x="425091" y="530352"/>
            <a:ext cx="1721568" cy="1030186"/>
          </a:xfrm>
          <a:prstGeom prst="rect">
            <a:avLst/>
          </a:prstGeom>
        </p:spPr>
      </p:pic>
      <p:grpSp>
        <p:nvGrpSpPr>
          <p:cNvPr id="6" name="Group 5">
            <a:extLst>
              <a:ext uri="{FF2B5EF4-FFF2-40B4-BE49-F238E27FC236}">
                <a16:creationId xmlns:a16="http://schemas.microsoft.com/office/drawing/2014/main" id="{96AEC4A3-21A7-45CB-A886-406D2FF5D789}"/>
              </a:ext>
            </a:extLst>
          </p:cNvPr>
          <p:cNvGrpSpPr/>
          <p:nvPr/>
        </p:nvGrpSpPr>
        <p:grpSpPr>
          <a:xfrm>
            <a:off x="2412693" y="558927"/>
            <a:ext cx="7072829" cy="2503762"/>
            <a:chOff x="2409825" y="558927"/>
            <a:chExt cx="5095875" cy="1789138"/>
          </a:xfrm>
        </p:grpSpPr>
        <p:cxnSp>
          <p:nvCxnSpPr>
            <p:cNvPr id="38" name="Straight Connector 37">
              <a:extLst>
                <a:ext uri="{FF2B5EF4-FFF2-40B4-BE49-F238E27FC236}">
                  <a16:creationId xmlns:a16="http://schemas.microsoft.com/office/drawing/2014/main" id="{D8BC2CEA-5F68-42A7-99C2-4AD1D74E8103}"/>
                </a:ext>
              </a:extLst>
            </p:cNvPr>
            <p:cNvCxnSpPr/>
            <p:nvPr/>
          </p:nvCxnSpPr>
          <p:spPr>
            <a:xfrm>
              <a:off x="2409825" y="558927"/>
              <a:ext cx="0" cy="1789138"/>
            </a:xfrm>
            <a:prstGeom prst="line">
              <a:avLst/>
            </a:prstGeom>
            <a:ln w="57150" cap="rnd">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119A75FA-119F-4409-8D0B-CECB9C57E3C4}"/>
                </a:ext>
              </a:extLst>
            </p:cNvPr>
            <p:cNvSpPr txBox="1">
              <a:spLocks/>
            </p:cNvSpPr>
            <p:nvPr/>
          </p:nvSpPr>
          <p:spPr>
            <a:xfrm>
              <a:off x="2619375" y="558927"/>
              <a:ext cx="4886325" cy="758952"/>
            </a:xfrm>
            <a:prstGeom prst="rect">
              <a:avLst/>
            </a:prstGeom>
          </p:spPr>
          <p:txBody>
            <a:bodyPr vert="horz" lIns="0" tIns="0" rIns="0" bIns="0" rtlCol="0" anchorCtr="0">
              <a:no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pPr>
                <a:lnSpc>
                  <a:spcPct val="120000"/>
                </a:lnSpc>
              </a:pPr>
              <a:r>
                <a:rPr lang="en-GB" sz="4800" dirty="0"/>
                <a:t>UK’s</a:t>
              </a:r>
              <a:r>
                <a:rPr lang="en-GB" sz="4800" dirty="0">
                  <a:solidFill>
                    <a:srgbClr val="FFBE00"/>
                  </a:solidFill>
                </a:rPr>
                <a:t> </a:t>
              </a:r>
              <a:r>
                <a:rPr lang="en-GB" sz="4800" dirty="0">
                  <a:solidFill>
                    <a:srgbClr val="FF9900"/>
                  </a:solidFill>
                </a:rPr>
                <a:t>three spy agencies</a:t>
              </a:r>
              <a:r>
                <a:rPr lang="en-GB" sz="4800" dirty="0">
                  <a:solidFill>
                    <a:srgbClr val="FFBE00"/>
                  </a:solidFill>
                </a:rPr>
                <a:t> </a:t>
              </a:r>
              <a:r>
                <a:rPr lang="en-GB" sz="4800" dirty="0"/>
                <a:t>have contracted </a:t>
              </a:r>
              <a:r>
                <a:rPr lang="en-GB" sz="4800" dirty="0">
                  <a:solidFill>
                    <a:srgbClr val="FF9900"/>
                  </a:solidFill>
                </a:rPr>
                <a:t>AWS</a:t>
              </a:r>
            </a:p>
            <a:p>
              <a:pPr>
                <a:lnSpc>
                  <a:spcPct val="120000"/>
                </a:lnSpc>
              </a:pPr>
              <a:r>
                <a:rPr lang="en-GB" sz="4800" dirty="0"/>
                <a:t>to host </a:t>
              </a:r>
              <a:r>
                <a:rPr lang="en-GB" sz="4800" dirty="0">
                  <a:solidFill>
                    <a:srgbClr val="FF9900"/>
                  </a:solidFill>
                </a:rPr>
                <a:t>top-secret </a:t>
              </a:r>
              <a:r>
                <a:rPr lang="en-GB" sz="4800" dirty="0"/>
                <a:t>info</a:t>
              </a:r>
              <a:endParaRPr lang="en-GB" sz="4800" dirty="0">
                <a:solidFill>
                  <a:srgbClr val="FF9900"/>
                </a:solidFill>
              </a:endParaRPr>
            </a:p>
          </p:txBody>
        </p:sp>
      </p:grpSp>
    </p:spTree>
    <p:extLst>
      <p:ext uri="{BB962C8B-B14F-4D97-AF65-F5344CB8AC3E}">
        <p14:creationId xmlns:p14="http://schemas.microsoft.com/office/powerpoint/2010/main" val="120825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D7602D-C6BB-4051-9427-E1944A0253A0}"/>
              </a:ext>
            </a:extLst>
          </p:cNvPr>
          <p:cNvGraphicFramePr>
            <a:graphicFrameLocks noChangeAspect="1"/>
          </p:cNvGraphicFramePr>
          <p:nvPr>
            <p:custDataLst>
              <p:tags r:id="rId2"/>
            </p:custDataLst>
            <p:extLst>
              <p:ext uri="{D42A27DB-BD31-4B8C-83A1-F6EECF244321}">
                <p14:modId xmlns:p14="http://schemas.microsoft.com/office/powerpoint/2010/main" val="395966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5"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3252725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Object 33" hidden="1">
            <a:extLst>
              <a:ext uri="{FF2B5EF4-FFF2-40B4-BE49-F238E27FC236}">
                <a16:creationId xmlns:a16="http://schemas.microsoft.com/office/drawing/2014/main" id="{8FA37E8A-062A-479B-BD02-F216E7A46B7F}"/>
              </a:ext>
            </a:extLst>
          </p:cNvPr>
          <p:cNvGraphicFramePr>
            <a:graphicFrameLocks noChangeAspect="1"/>
          </p:cNvGraphicFramePr>
          <p:nvPr>
            <p:custDataLst>
              <p:tags r:id="rId2"/>
            </p:custDataLst>
            <p:extLst>
              <p:ext uri="{D42A27DB-BD31-4B8C-83A1-F6EECF244321}">
                <p14:modId xmlns:p14="http://schemas.microsoft.com/office/powerpoint/2010/main" val="89420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Title 1">
            <a:extLst>
              <a:ext uri="{FF2B5EF4-FFF2-40B4-BE49-F238E27FC236}">
                <a16:creationId xmlns:a16="http://schemas.microsoft.com/office/drawing/2014/main" id="{822C5AB1-9054-41CE-A54B-B79D616D25A8}"/>
              </a:ext>
            </a:extLst>
          </p:cNvPr>
          <p:cNvSpPr txBox="1">
            <a:spLocks/>
          </p:cNvSpPr>
          <p:nvPr/>
        </p:nvSpPr>
        <p:spPr>
          <a:xfrm>
            <a:off x="457200" y="713223"/>
            <a:ext cx="2190701" cy="830997"/>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US" sz="6000" b="1" dirty="0">
                <a:solidFill>
                  <a:srgbClr val="FFBE00"/>
                </a:solidFill>
                <a:effectLst/>
                <a:ea typeface="Calibri" panose="020F0502020204030204" pitchFamily="34" charset="0"/>
              </a:rPr>
              <a:t>Major</a:t>
            </a:r>
            <a:endParaRPr lang="en-GB" sz="34400" dirty="0">
              <a:solidFill>
                <a:srgbClr val="FFBE00"/>
              </a:solidFill>
            </a:endParaRPr>
          </a:p>
        </p:txBody>
      </p:sp>
      <p:pic>
        <p:nvPicPr>
          <p:cNvPr id="30758" name="Picture 38">
            <a:extLst>
              <a:ext uri="{FF2B5EF4-FFF2-40B4-BE49-F238E27FC236}">
                <a16:creationId xmlns:a16="http://schemas.microsoft.com/office/drawing/2014/main" id="{CFBC6B11-59F5-4EBF-8FEB-E2E616E7FBC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539850" y="3589920"/>
            <a:ext cx="2299828" cy="353958"/>
          </a:xfrm>
          <a:prstGeom prst="rect">
            <a:avLst/>
          </a:prstGeom>
          <a:noFill/>
          <a:extLst>
            <a:ext uri="{909E8E84-426E-40DD-AFC4-6F175D3DCCD1}">
              <a14:hiddenFill xmlns:a14="http://schemas.microsoft.com/office/drawing/2010/main">
                <a:solidFill>
                  <a:srgbClr val="FFFFFF"/>
                </a:solidFill>
              </a14:hiddenFill>
            </a:ext>
          </a:extLst>
        </p:spPr>
      </p:pic>
      <p:pic>
        <p:nvPicPr>
          <p:cNvPr id="30760" name="Picture 40" descr="Toyota – Wikipedia">
            <a:extLst>
              <a:ext uri="{FF2B5EF4-FFF2-40B4-BE49-F238E27FC236}">
                <a16:creationId xmlns:a16="http://schemas.microsoft.com/office/drawing/2014/main" id="{559102F3-66D9-49F7-AC6B-5207443C8C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581" y="4177598"/>
            <a:ext cx="1070363" cy="895537"/>
          </a:xfrm>
          <a:prstGeom prst="rect">
            <a:avLst/>
          </a:prstGeom>
          <a:noFill/>
          <a:extLst>
            <a:ext uri="{909E8E84-426E-40DD-AFC4-6F175D3DCCD1}">
              <a14:hiddenFill xmlns:a14="http://schemas.microsoft.com/office/drawing/2010/main">
                <a:solidFill>
                  <a:srgbClr val="FFFFFF"/>
                </a:solidFill>
              </a14:hiddenFill>
            </a:ext>
          </a:extLst>
        </p:spPr>
      </p:pic>
      <p:pic>
        <p:nvPicPr>
          <p:cNvPr id="30762" name="Picture 42">
            <a:extLst>
              <a:ext uri="{FF2B5EF4-FFF2-40B4-BE49-F238E27FC236}">
                <a16:creationId xmlns:a16="http://schemas.microsoft.com/office/drawing/2014/main" id="{3D1980CF-DD60-476D-A035-7A42CDBBEF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5559" y="5324131"/>
            <a:ext cx="815729" cy="578020"/>
          </a:xfrm>
          <a:prstGeom prst="rect">
            <a:avLst/>
          </a:prstGeom>
          <a:noFill/>
          <a:extLst>
            <a:ext uri="{909E8E84-426E-40DD-AFC4-6F175D3DCCD1}">
              <a14:hiddenFill xmlns:a14="http://schemas.microsoft.com/office/drawing/2010/main">
                <a:solidFill>
                  <a:srgbClr val="FFFFFF"/>
                </a:solidFill>
              </a14:hiddenFill>
            </a:ext>
          </a:extLst>
        </p:spPr>
      </p:pic>
      <p:pic>
        <p:nvPicPr>
          <p:cNvPr id="30764" name="Picture 44">
            <a:extLst>
              <a:ext uri="{FF2B5EF4-FFF2-40B4-BE49-F238E27FC236}">
                <a16:creationId xmlns:a16="http://schemas.microsoft.com/office/drawing/2014/main" id="{D678090D-8D95-4622-8D90-EF0BF7B54D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4100" y="4401441"/>
            <a:ext cx="2239246" cy="447850"/>
          </a:xfrm>
          <a:prstGeom prst="rect">
            <a:avLst/>
          </a:prstGeom>
          <a:noFill/>
          <a:extLst>
            <a:ext uri="{909E8E84-426E-40DD-AFC4-6F175D3DCCD1}">
              <a14:hiddenFill xmlns:a14="http://schemas.microsoft.com/office/drawing/2010/main">
                <a:solidFill>
                  <a:srgbClr val="FFFFFF"/>
                </a:solidFill>
              </a14:hiddenFill>
            </a:ext>
          </a:extLst>
        </p:spPr>
      </p:pic>
      <p:pic>
        <p:nvPicPr>
          <p:cNvPr id="30766" name="Picture 46">
            <a:extLst>
              <a:ext uri="{FF2B5EF4-FFF2-40B4-BE49-F238E27FC236}">
                <a16:creationId xmlns:a16="http://schemas.microsoft.com/office/drawing/2014/main" id="{2AB6B439-BB78-4D81-B67F-1E3FACFECC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4252" y="5428060"/>
            <a:ext cx="2007663" cy="370163"/>
          </a:xfrm>
          <a:prstGeom prst="rect">
            <a:avLst/>
          </a:prstGeom>
          <a:noFill/>
          <a:extLst>
            <a:ext uri="{909E8E84-426E-40DD-AFC4-6F175D3DCCD1}">
              <a14:hiddenFill xmlns:a14="http://schemas.microsoft.com/office/drawing/2010/main">
                <a:solidFill>
                  <a:srgbClr val="FFFFFF"/>
                </a:solidFill>
              </a14:hiddenFill>
            </a:ext>
          </a:extLst>
        </p:spPr>
      </p:pic>
      <p:pic>
        <p:nvPicPr>
          <p:cNvPr id="30768" name="Picture 48" descr="Amazon Kindle Logo Significado Histria E - Dot, Text, Alphabet, Label, Word  Transparent Png – Pngset.com">
            <a:extLst>
              <a:ext uri="{FF2B5EF4-FFF2-40B4-BE49-F238E27FC236}">
                <a16:creationId xmlns:a16="http://schemas.microsoft.com/office/drawing/2014/main" id="{1ACB38EA-17FF-4440-A023-B5BE13DAC06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515" t="4515" r="4515" b="4515"/>
          <a:stretch/>
        </p:blipFill>
        <p:spPr bwMode="auto">
          <a:xfrm>
            <a:off x="10386916" y="4021597"/>
            <a:ext cx="1356787" cy="1207539"/>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30770" name="Picture 50" descr="Roku Logo - Logo, zeichen, emblem, symbol. Geschichte und Bedeutung">
            <a:extLst>
              <a:ext uri="{FF2B5EF4-FFF2-40B4-BE49-F238E27FC236}">
                <a16:creationId xmlns:a16="http://schemas.microsoft.com/office/drawing/2014/main" id="{0321A4B2-9E3D-4387-BD5A-7A5EEDADB43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a:stretch/>
        </p:blipFill>
        <p:spPr bwMode="auto">
          <a:xfrm>
            <a:off x="8191754" y="3428013"/>
            <a:ext cx="1204932" cy="677773"/>
          </a:xfrm>
          <a:prstGeom prst="rect">
            <a:avLst/>
          </a:prstGeom>
          <a:noFill/>
          <a:extLst>
            <a:ext uri="{909E8E84-426E-40DD-AFC4-6F175D3DCCD1}">
              <a14:hiddenFill xmlns:a14="http://schemas.microsoft.com/office/drawing/2010/main">
                <a:solidFill>
                  <a:srgbClr val="FFFFFF"/>
                </a:solidFill>
              </a14:hiddenFill>
            </a:ext>
          </a:extLst>
        </p:spPr>
      </p:pic>
      <p:pic>
        <p:nvPicPr>
          <p:cNvPr id="30772" name="Picture 52" descr="DoorDash Logo - Logo, zeichen, emblem, symbol. Geschichte und Bedeutung">
            <a:extLst>
              <a:ext uri="{FF2B5EF4-FFF2-40B4-BE49-F238E27FC236}">
                <a16:creationId xmlns:a16="http://schemas.microsoft.com/office/drawing/2014/main" id="{2F33392D-C906-41F4-B5E4-25F9646ADC0B}"/>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36121" b="36121"/>
          <a:stretch/>
        </p:blipFill>
        <p:spPr bwMode="auto">
          <a:xfrm>
            <a:off x="2372990" y="4395030"/>
            <a:ext cx="2950435" cy="460673"/>
          </a:xfrm>
          <a:prstGeom prst="rect">
            <a:avLst/>
          </a:prstGeom>
          <a:noFill/>
          <a:extLst>
            <a:ext uri="{909E8E84-426E-40DD-AFC4-6F175D3DCCD1}">
              <a14:hiddenFill xmlns:a14="http://schemas.microsoft.com/office/drawing/2010/main">
                <a:solidFill>
                  <a:srgbClr val="FFFFFF"/>
                </a:solidFill>
              </a14:hiddenFill>
            </a:ext>
          </a:extLst>
        </p:spPr>
      </p:pic>
      <p:pic>
        <p:nvPicPr>
          <p:cNvPr id="30776" name="Picture 56">
            <a:extLst>
              <a:ext uri="{FF2B5EF4-FFF2-40B4-BE49-F238E27FC236}">
                <a16:creationId xmlns:a16="http://schemas.microsoft.com/office/drawing/2014/main" id="{97C8AB3E-090B-4BEF-A24C-07D776B65F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6179" y="5402943"/>
            <a:ext cx="1601514" cy="420397"/>
          </a:xfrm>
          <a:prstGeom prst="rect">
            <a:avLst/>
          </a:prstGeom>
          <a:noFill/>
          <a:extLst>
            <a:ext uri="{909E8E84-426E-40DD-AFC4-6F175D3DCCD1}">
              <a14:hiddenFill xmlns:a14="http://schemas.microsoft.com/office/drawing/2010/main">
                <a:solidFill>
                  <a:srgbClr val="FFFFFF"/>
                </a:solidFill>
              </a14:hiddenFill>
            </a:ext>
          </a:extLst>
        </p:spPr>
      </p:pic>
      <p:pic>
        <p:nvPicPr>
          <p:cNvPr id="30778" name="Picture 58" descr="McDonald's Logo No Background | PNG Play">
            <a:extLst>
              <a:ext uri="{FF2B5EF4-FFF2-40B4-BE49-F238E27FC236}">
                <a16:creationId xmlns:a16="http://schemas.microsoft.com/office/drawing/2014/main" id="{E3BC1C2A-4712-4A8E-8457-A4A388A36C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428502" y="4286480"/>
            <a:ext cx="693256" cy="677773"/>
          </a:xfrm>
          <a:prstGeom prst="rect">
            <a:avLst/>
          </a:prstGeom>
          <a:noFill/>
          <a:extLst>
            <a:ext uri="{909E8E84-426E-40DD-AFC4-6F175D3DCCD1}">
              <a14:hiddenFill xmlns:a14="http://schemas.microsoft.com/office/drawing/2010/main">
                <a:solidFill>
                  <a:srgbClr val="FFFFFF"/>
                </a:solidFill>
              </a14:hiddenFill>
            </a:ext>
          </a:extLst>
        </p:spPr>
      </p:pic>
      <p:pic>
        <p:nvPicPr>
          <p:cNvPr id="30780" name="Picture 60">
            <a:extLst>
              <a:ext uri="{FF2B5EF4-FFF2-40B4-BE49-F238E27FC236}">
                <a16:creationId xmlns:a16="http://schemas.microsoft.com/office/drawing/2014/main" id="{4385647D-A9E3-4A45-8FE5-B8E01D8278F3}"/>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748764" y="3359690"/>
            <a:ext cx="1994939" cy="581335"/>
          </a:xfrm>
          <a:prstGeom prst="rect">
            <a:avLst/>
          </a:prstGeom>
          <a:noFill/>
          <a:extLst>
            <a:ext uri="{909E8E84-426E-40DD-AFC4-6F175D3DCCD1}">
              <a14:hiddenFill xmlns:a14="http://schemas.microsoft.com/office/drawing/2010/main">
                <a:solidFill>
                  <a:srgbClr val="FFFFFF"/>
                </a:solidFill>
              </a14:hiddenFill>
            </a:ext>
          </a:extLst>
        </p:spPr>
      </p:pic>
      <p:pic>
        <p:nvPicPr>
          <p:cNvPr id="30782" name="Picture 62" descr="Tinder Logo - Logo, zeichen, emblem, symbol. Geschichte und Bedeutung">
            <a:extLst>
              <a:ext uri="{FF2B5EF4-FFF2-40B4-BE49-F238E27FC236}">
                <a16:creationId xmlns:a16="http://schemas.microsoft.com/office/drawing/2014/main" id="{9444253D-21BF-462C-9EFF-571359DC3E79}"/>
              </a:ext>
            </a:extLst>
          </p:cNvPr>
          <p:cNvPicPr>
            <a:picLocks noChangeAspect="1" noChangeArrowheads="1"/>
          </p:cNvPicPr>
          <p:nvPr/>
        </p:nvPicPr>
        <p:blipFill rotWithShape="1">
          <a:blip r:embed="rId19">
            <a:extLst>
              <a:ext uri="{BEBA8EAE-BF5A-486C-A8C5-ECC9F3942E4B}">
                <a14:imgProps xmlns:a14="http://schemas.microsoft.com/office/drawing/2010/main">
                  <a14:imgLayer r:embed="rId20">
                    <a14:imgEffect>
                      <a14:brightnessContrast bright="20000" contrast="40000"/>
                    </a14:imgEffect>
                  </a14:imgLayer>
                </a14:imgProps>
              </a:ext>
              <a:ext uri="{28A0092B-C50C-407E-A947-70E740481C1C}">
                <a14:useLocalDpi xmlns:a14="http://schemas.microsoft.com/office/drawing/2010/main" val="0"/>
              </a:ext>
            </a:extLst>
          </a:blip>
          <a:srcRect t="28604" b="28604"/>
          <a:stretch/>
        </p:blipFill>
        <p:spPr bwMode="auto">
          <a:xfrm>
            <a:off x="494964" y="4431251"/>
            <a:ext cx="1612870" cy="388231"/>
          </a:xfrm>
          <a:prstGeom prst="rect">
            <a:avLst/>
          </a:prstGeom>
          <a:noFill/>
          <a:extLst>
            <a:ext uri="{909E8E84-426E-40DD-AFC4-6F175D3DCCD1}">
              <a14:hiddenFill xmlns:a14="http://schemas.microsoft.com/office/drawing/2010/main">
                <a:solidFill>
                  <a:srgbClr val="FFFFFF"/>
                </a:solidFill>
              </a14:hiddenFill>
            </a:ext>
          </a:extLst>
        </p:spPr>
      </p:pic>
      <p:pic>
        <p:nvPicPr>
          <p:cNvPr id="30784" name="Picture 64">
            <a:extLst>
              <a:ext uri="{FF2B5EF4-FFF2-40B4-BE49-F238E27FC236}">
                <a16:creationId xmlns:a16="http://schemas.microsoft.com/office/drawing/2014/main" id="{6680B007-BF61-4716-AB59-2FCC3AE6B22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4964" y="3561324"/>
            <a:ext cx="2298130" cy="411150"/>
          </a:xfrm>
          <a:prstGeom prst="rect">
            <a:avLst/>
          </a:prstGeom>
          <a:noFill/>
          <a:extLst>
            <a:ext uri="{909E8E84-426E-40DD-AFC4-6F175D3DCCD1}">
              <a14:hiddenFill xmlns:a14="http://schemas.microsoft.com/office/drawing/2010/main">
                <a:solidFill>
                  <a:srgbClr val="FFFFFF"/>
                </a:solidFill>
              </a14:hiddenFill>
            </a:ext>
          </a:extLst>
        </p:spPr>
      </p:pic>
      <p:pic>
        <p:nvPicPr>
          <p:cNvPr id="30786" name="Picture 66">
            <a:extLst>
              <a:ext uri="{FF2B5EF4-FFF2-40B4-BE49-F238E27FC236}">
                <a16:creationId xmlns:a16="http://schemas.microsoft.com/office/drawing/2014/main" id="{64FE2C71-F5F8-4828-9515-70482813946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4964" y="5366668"/>
            <a:ext cx="1726331" cy="492947"/>
          </a:xfrm>
          <a:prstGeom prst="rect">
            <a:avLst/>
          </a:prstGeom>
          <a:noFill/>
          <a:extLst>
            <a:ext uri="{909E8E84-426E-40DD-AFC4-6F175D3DCCD1}">
              <a14:hiddenFill xmlns:a14="http://schemas.microsoft.com/office/drawing/2010/main">
                <a:solidFill>
                  <a:srgbClr val="FFFFFF"/>
                </a:solidFill>
              </a14:hiddenFill>
            </a:ext>
          </a:extLst>
        </p:spPr>
      </p:pic>
      <p:pic>
        <p:nvPicPr>
          <p:cNvPr id="30788" name="Picture 68">
            <a:extLst>
              <a:ext uri="{FF2B5EF4-FFF2-40B4-BE49-F238E27FC236}">
                <a16:creationId xmlns:a16="http://schemas.microsoft.com/office/drawing/2014/main" id="{5FDAF7E4-86FD-4EBE-9AB5-7BBDF41FDD78}"/>
              </a:ext>
            </a:extLst>
          </p:cNvPr>
          <p:cNvPicPr>
            <a:picLocks noChangeAspect="1" noChangeArrowheads="1"/>
          </p:cNvPicPr>
          <p:nvPr/>
        </p:nvPicPr>
        <p:blipFill>
          <a:blip r:embed="rId23">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091956" y="5083278"/>
            <a:ext cx="1651747" cy="934216"/>
          </a:xfrm>
          <a:prstGeom prst="rect">
            <a:avLst/>
          </a:prstGeom>
          <a:noFill/>
          <a:extLst>
            <a:ext uri="{909E8E84-426E-40DD-AFC4-6F175D3DCCD1}">
              <a14:hiddenFill xmlns:a14="http://schemas.microsoft.com/office/drawing/2010/main">
                <a:solidFill>
                  <a:srgbClr val="FFFFFF"/>
                </a:solidFill>
              </a14:hiddenFill>
            </a:ext>
          </a:extLst>
        </p:spPr>
      </p:pic>
      <p:pic>
        <p:nvPicPr>
          <p:cNvPr id="30796" name="Picture 76">
            <a:extLst>
              <a:ext uri="{FF2B5EF4-FFF2-40B4-BE49-F238E27FC236}">
                <a16:creationId xmlns:a16="http://schemas.microsoft.com/office/drawing/2014/main" id="{622E1307-2475-448C-8882-0157CD0DCC3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805552" y="5407084"/>
            <a:ext cx="1524436" cy="412114"/>
          </a:xfrm>
          <a:prstGeom prst="rect">
            <a:avLst/>
          </a:prstGeom>
          <a:noFill/>
          <a:extLst>
            <a:ext uri="{909E8E84-426E-40DD-AFC4-6F175D3DCCD1}">
              <a14:hiddenFill xmlns:a14="http://schemas.microsoft.com/office/drawing/2010/main">
                <a:solidFill>
                  <a:srgbClr val="FFFFFF"/>
                </a:solidFill>
              </a14:hiddenFill>
            </a:ext>
          </a:extLst>
        </p:spPr>
      </p:pic>
      <p:pic>
        <p:nvPicPr>
          <p:cNvPr id="30798" name="Picture 78">
            <a:extLst>
              <a:ext uri="{FF2B5EF4-FFF2-40B4-BE49-F238E27FC236}">
                <a16:creationId xmlns:a16="http://schemas.microsoft.com/office/drawing/2014/main" id="{2CE83A70-49A0-43F3-82DD-AD28ABFBDE9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45170" y="3460110"/>
            <a:ext cx="2042604" cy="613579"/>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a:extLst>
              <a:ext uri="{FF2B5EF4-FFF2-40B4-BE49-F238E27FC236}">
                <a16:creationId xmlns:a16="http://schemas.microsoft.com/office/drawing/2014/main" id="{BD4FDC2B-4E5F-4FC3-89A6-7F61FFF3879B}"/>
              </a:ext>
            </a:extLst>
          </p:cNvPr>
          <p:cNvSpPr txBox="1">
            <a:spLocks/>
          </p:cNvSpPr>
          <p:nvPr/>
        </p:nvSpPr>
        <p:spPr>
          <a:xfrm>
            <a:off x="2647901" y="833804"/>
            <a:ext cx="3492957" cy="664797"/>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US" sz="4800" dirty="0">
                <a:effectLst/>
                <a:ea typeface="Calibri" panose="020F0502020204030204" pitchFamily="34" charset="0"/>
              </a:rPr>
              <a:t>AWS outages</a:t>
            </a:r>
            <a:endParaRPr lang="en-GB" sz="23900" dirty="0">
              <a:solidFill>
                <a:srgbClr val="EE3D8B"/>
              </a:solidFill>
            </a:endParaRPr>
          </a:p>
        </p:txBody>
      </p:sp>
      <p:sp>
        <p:nvSpPr>
          <p:cNvPr id="49" name="Title 1">
            <a:extLst>
              <a:ext uri="{FF2B5EF4-FFF2-40B4-BE49-F238E27FC236}">
                <a16:creationId xmlns:a16="http://schemas.microsoft.com/office/drawing/2014/main" id="{9D6C8EDE-FC4C-45C9-919A-F4D976D23585}"/>
              </a:ext>
            </a:extLst>
          </p:cNvPr>
          <p:cNvSpPr txBox="1">
            <a:spLocks/>
          </p:cNvSpPr>
          <p:nvPr/>
        </p:nvSpPr>
        <p:spPr>
          <a:xfrm>
            <a:off x="437101" y="1619877"/>
            <a:ext cx="2539182" cy="664797"/>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US" sz="4800" dirty="0">
                <a:effectLst/>
                <a:ea typeface="Calibri" panose="020F0502020204030204" pitchFamily="34" charset="0"/>
              </a:rPr>
              <a:t>affecting</a:t>
            </a:r>
            <a:endParaRPr lang="en-GB" sz="23900" dirty="0">
              <a:solidFill>
                <a:srgbClr val="EE3D8B"/>
              </a:solidFill>
            </a:endParaRPr>
          </a:p>
        </p:txBody>
      </p:sp>
      <p:sp>
        <p:nvSpPr>
          <p:cNvPr id="50" name="Title 1">
            <a:extLst>
              <a:ext uri="{FF2B5EF4-FFF2-40B4-BE49-F238E27FC236}">
                <a16:creationId xmlns:a16="http://schemas.microsoft.com/office/drawing/2014/main" id="{C2912D5B-2C0C-4726-B12D-DE4BFBD23471}"/>
              </a:ext>
            </a:extLst>
          </p:cNvPr>
          <p:cNvSpPr txBox="1">
            <a:spLocks/>
          </p:cNvSpPr>
          <p:nvPr/>
        </p:nvSpPr>
        <p:spPr>
          <a:xfrm>
            <a:off x="437100" y="2315842"/>
            <a:ext cx="5151481" cy="664797"/>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GB" sz="4800" dirty="0">
                <a:effectLst/>
                <a:ea typeface="Calibri" panose="020F0502020204030204" pitchFamily="34" charset="0"/>
              </a:rPr>
              <a:t>of people globally</a:t>
            </a:r>
            <a:endParaRPr lang="en-GB" sz="23900" dirty="0">
              <a:solidFill>
                <a:srgbClr val="EE3D8B"/>
              </a:solidFill>
            </a:endParaRPr>
          </a:p>
        </p:txBody>
      </p:sp>
      <p:sp>
        <p:nvSpPr>
          <p:cNvPr id="51" name="Title 1">
            <a:extLst>
              <a:ext uri="{FF2B5EF4-FFF2-40B4-BE49-F238E27FC236}">
                <a16:creationId xmlns:a16="http://schemas.microsoft.com/office/drawing/2014/main" id="{BE59E0A9-B2DC-427D-AAE6-4AA9A79F86B7}"/>
              </a:ext>
            </a:extLst>
          </p:cNvPr>
          <p:cNvSpPr txBox="1">
            <a:spLocks/>
          </p:cNvSpPr>
          <p:nvPr/>
        </p:nvSpPr>
        <p:spPr>
          <a:xfrm>
            <a:off x="3043696" y="1489250"/>
            <a:ext cx="3052304" cy="830997"/>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r>
              <a:rPr lang="en-GB" sz="6000" b="1" dirty="0">
                <a:solidFill>
                  <a:srgbClr val="FFBE00"/>
                </a:solidFill>
                <a:effectLst/>
                <a:ea typeface="Calibri" panose="020F0502020204030204" pitchFamily="34" charset="0"/>
              </a:rPr>
              <a:t>millions</a:t>
            </a:r>
            <a:endParaRPr lang="en-GB" sz="34400" dirty="0">
              <a:solidFill>
                <a:srgbClr val="FFBE00"/>
              </a:solidFill>
            </a:endParaRPr>
          </a:p>
        </p:txBody>
      </p:sp>
    </p:spTree>
    <p:extLst>
      <p:ext uri="{BB962C8B-B14F-4D97-AF65-F5344CB8AC3E}">
        <p14:creationId xmlns:p14="http://schemas.microsoft.com/office/powerpoint/2010/main" val="28418112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1500"/>
                            </p:stCondLst>
                            <p:childTnLst>
                              <p:par>
                                <p:cTn id="11" presetID="1" presetClass="entr" presetSubtype="0" fill="hold" nodeType="afterEffect">
                                  <p:stCondLst>
                                    <p:cond delay="0"/>
                                  </p:stCondLst>
                                  <p:iterate type="lt">
                                    <p:tmAbs val="100"/>
                                  </p:iterate>
                                  <p:childTnLst>
                                    <p:set>
                                      <p:cBhvr>
                                        <p:cTn id="12" dur="1" fill="hold">
                                          <p:stCondLst>
                                            <p:cond delay="0"/>
                                          </p:stCondLst>
                                        </p:cTn>
                                        <p:tgtEl>
                                          <p:spTgt spid="47">
                                            <p:txEl>
                                              <p:pRg st="0" end="0"/>
                                            </p:txEl>
                                          </p:spTgt>
                                        </p:tgtEl>
                                        <p:attrNameLst>
                                          <p:attrName>style.visibility</p:attrName>
                                        </p:attrNameLst>
                                      </p:cBhvr>
                                      <p:to>
                                        <p:strVal val="visible"/>
                                      </p:to>
                                    </p:set>
                                  </p:childTnLst>
                                </p:cTn>
                              </p:par>
                            </p:childTnLst>
                          </p:cTn>
                        </p:par>
                        <p:par>
                          <p:cTn id="13" fill="hold">
                            <p:stCondLst>
                              <p:cond delay="2401"/>
                            </p:stCondLst>
                            <p:childTnLst>
                              <p:par>
                                <p:cTn id="14" presetID="1" presetClass="entr" presetSubtype="0" fill="hold" grpId="0" nodeType="afterEffect">
                                  <p:stCondLst>
                                    <p:cond delay="0"/>
                                  </p:stCondLst>
                                  <p:iterate type="lt">
                                    <p:tmAbs val="100"/>
                                  </p:iterate>
                                  <p:childTnLst>
                                    <p:set>
                                      <p:cBhvr>
                                        <p:cTn id="15" dur="1" fill="hold">
                                          <p:stCondLst>
                                            <p:cond delay="0"/>
                                          </p:stCondLst>
                                        </p:cTn>
                                        <p:tgtEl>
                                          <p:spTgt spid="49"/>
                                        </p:tgtEl>
                                        <p:attrNameLst>
                                          <p:attrName>style.visibility</p:attrName>
                                        </p:attrNameLst>
                                      </p:cBhvr>
                                      <p:to>
                                        <p:strVal val="visible"/>
                                      </p:to>
                                    </p:set>
                                  </p:childTnLst>
                                </p:cTn>
                              </p:par>
                            </p:childTnLst>
                          </p:cTn>
                        </p:par>
                        <p:par>
                          <p:cTn id="16" fill="hold">
                            <p:stCondLst>
                              <p:cond delay="3202"/>
                            </p:stCondLst>
                            <p:childTnLst>
                              <p:par>
                                <p:cTn id="17" presetID="53" presetClass="entr" presetSubtype="16"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childTnLst>
                                </p:cTn>
                              </p:par>
                            </p:childTnLst>
                          </p:cTn>
                        </p:par>
                        <p:par>
                          <p:cTn id="22" fill="hold">
                            <p:stCondLst>
                              <p:cond delay="3702"/>
                            </p:stCondLst>
                            <p:childTnLst>
                              <p:par>
                                <p:cTn id="23" presetID="1" presetClass="entr" presetSubtype="0" fill="hold" grpId="0" nodeType="afterEffect">
                                  <p:stCondLst>
                                    <p:cond delay="300"/>
                                  </p:stCondLst>
                                  <p:iterate type="lt">
                                    <p:tmAbs val="100"/>
                                  </p:iterate>
                                  <p:childTnLst>
                                    <p:set>
                                      <p:cBhvr>
                                        <p:cTn id="24" dur="1" fill="hold">
                                          <p:stCondLst>
                                            <p:cond delay="0"/>
                                          </p:stCondLst>
                                        </p:cTn>
                                        <p:tgtEl>
                                          <p:spTgt spid="50"/>
                                        </p:tgtEl>
                                        <p:attrNameLst>
                                          <p:attrName>style.visibility</p:attrName>
                                        </p:attrNameLst>
                                      </p:cBhvr>
                                      <p:to>
                                        <p:strVal val="visible"/>
                                      </p:to>
                                    </p:set>
                                  </p:childTnLst>
                                </p:cTn>
                              </p:par>
                            </p:childTnLst>
                          </p:cTn>
                        </p:par>
                        <p:par>
                          <p:cTn id="25" fill="hold">
                            <p:stCondLst>
                              <p:cond delay="5503"/>
                            </p:stCondLst>
                            <p:childTnLst>
                              <p:par>
                                <p:cTn id="26" presetID="9" presetClass="entr" presetSubtype="0" fill="hold" nodeType="afterEffect">
                                  <p:stCondLst>
                                    <p:cond delay="2000"/>
                                  </p:stCondLst>
                                  <p:childTnLst>
                                    <p:set>
                                      <p:cBhvr>
                                        <p:cTn id="27" dur="1" fill="hold">
                                          <p:stCondLst>
                                            <p:cond delay="0"/>
                                          </p:stCondLst>
                                        </p:cTn>
                                        <p:tgtEl>
                                          <p:spTgt spid="30784"/>
                                        </p:tgtEl>
                                        <p:attrNameLst>
                                          <p:attrName>style.visibility</p:attrName>
                                        </p:attrNameLst>
                                      </p:cBhvr>
                                      <p:to>
                                        <p:strVal val="visible"/>
                                      </p:to>
                                    </p:set>
                                    <p:animEffect transition="in" filter="dissolve">
                                      <p:cBhvr>
                                        <p:cTn id="28" dur="200"/>
                                        <p:tgtEl>
                                          <p:spTgt spid="30784"/>
                                        </p:tgtEl>
                                      </p:cBhvr>
                                    </p:animEffect>
                                  </p:childTnLst>
                                </p:cTn>
                              </p:par>
                            </p:childTnLst>
                          </p:cTn>
                        </p:par>
                        <p:par>
                          <p:cTn id="29" fill="hold">
                            <p:stCondLst>
                              <p:cond delay="7703"/>
                            </p:stCondLst>
                            <p:childTnLst>
                              <p:par>
                                <p:cTn id="30" presetID="9" presetClass="entr" presetSubtype="0" fill="hold" nodeType="afterEffect">
                                  <p:stCondLst>
                                    <p:cond delay="0"/>
                                  </p:stCondLst>
                                  <p:childTnLst>
                                    <p:set>
                                      <p:cBhvr>
                                        <p:cTn id="31" dur="1" fill="hold">
                                          <p:stCondLst>
                                            <p:cond delay="0"/>
                                          </p:stCondLst>
                                        </p:cTn>
                                        <p:tgtEl>
                                          <p:spTgt spid="30760"/>
                                        </p:tgtEl>
                                        <p:attrNameLst>
                                          <p:attrName>style.visibility</p:attrName>
                                        </p:attrNameLst>
                                      </p:cBhvr>
                                      <p:to>
                                        <p:strVal val="visible"/>
                                      </p:to>
                                    </p:set>
                                    <p:animEffect transition="in" filter="dissolve">
                                      <p:cBhvr>
                                        <p:cTn id="32" dur="200"/>
                                        <p:tgtEl>
                                          <p:spTgt spid="30760"/>
                                        </p:tgtEl>
                                      </p:cBhvr>
                                    </p:animEffect>
                                  </p:childTnLst>
                                </p:cTn>
                              </p:par>
                            </p:childTnLst>
                          </p:cTn>
                        </p:par>
                        <p:par>
                          <p:cTn id="33" fill="hold">
                            <p:stCondLst>
                              <p:cond delay="7903"/>
                            </p:stCondLst>
                            <p:childTnLst>
                              <p:par>
                                <p:cTn id="34" presetID="9" presetClass="entr" presetSubtype="0" fill="hold" nodeType="afterEffect">
                                  <p:stCondLst>
                                    <p:cond delay="0"/>
                                  </p:stCondLst>
                                  <p:childTnLst>
                                    <p:set>
                                      <p:cBhvr>
                                        <p:cTn id="35" dur="1" fill="hold">
                                          <p:stCondLst>
                                            <p:cond delay="0"/>
                                          </p:stCondLst>
                                        </p:cTn>
                                        <p:tgtEl>
                                          <p:spTgt spid="30762"/>
                                        </p:tgtEl>
                                        <p:attrNameLst>
                                          <p:attrName>style.visibility</p:attrName>
                                        </p:attrNameLst>
                                      </p:cBhvr>
                                      <p:to>
                                        <p:strVal val="visible"/>
                                      </p:to>
                                    </p:set>
                                    <p:animEffect transition="in" filter="dissolve">
                                      <p:cBhvr>
                                        <p:cTn id="36" dur="200"/>
                                        <p:tgtEl>
                                          <p:spTgt spid="30762"/>
                                        </p:tgtEl>
                                      </p:cBhvr>
                                    </p:animEffect>
                                  </p:childTnLst>
                                </p:cTn>
                              </p:par>
                            </p:childTnLst>
                          </p:cTn>
                        </p:par>
                        <p:par>
                          <p:cTn id="37" fill="hold">
                            <p:stCondLst>
                              <p:cond delay="8103"/>
                            </p:stCondLst>
                            <p:childTnLst>
                              <p:par>
                                <p:cTn id="38" presetID="9" presetClass="entr" presetSubtype="0" fill="hold" nodeType="afterEffect">
                                  <p:stCondLst>
                                    <p:cond delay="0"/>
                                  </p:stCondLst>
                                  <p:childTnLst>
                                    <p:set>
                                      <p:cBhvr>
                                        <p:cTn id="39" dur="1" fill="hold">
                                          <p:stCondLst>
                                            <p:cond delay="0"/>
                                          </p:stCondLst>
                                        </p:cTn>
                                        <p:tgtEl>
                                          <p:spTgt spid="30764"/>
                                        </p:tgtEl>
                                        <p:attrNameLst>
                                          <p:attrName>style.visibility</p:attrName>
                                        </p:attrNameLst>
                                      </p:cBhvr>
                                      <p:to>
                                        <p:strVal val="visible"/>
                                      </p:to>
                                    </p:set>
                                    <p:animEffect transition="in" filter="dissolve">
                                      <p:cBhvr>
                                        <p:cTn id="40" dur="200"/>
                                        <p:tgtEl>
                                          <p:spTgt spid="30764"/>
                                        </p:tgtEl>
                                      </p:cBhvr>
                                    </p:animEffect>
                                  </p:childTnLst>
                                </p:cTn>
                              </p:par>
                            </p:childTnLst>
                          </p:cTn>
                        </p:par>
                        <p:par>
                          <p:cTn id="41" fill="hold">
                            <p:stCondLst>
                              <p:cond delay="8303"/>
                            </p:stCondLst>
                            <p:childTnLst>
                              <p:par>
                                <p:cTn id="42" presetID="9" presetClass="entr" presetSubtype="0" fill="hold" nodeType="afterEffect">
                                  <p:stCondLst>
                                    <p:cond delay="0"/>
                                  </p:stCondLst>
                                  <p:childTnLst>
                                    <p:set>
                                      <p:cBhvr>
                                        <p:cTn id="43" dur="1" fill="hold">
                                          <p:stCondLst>
                                            <p:cond delay="0"/>
                                          </p:stCondLst>
                                        </p:cTn>
                                        <p:tgtEl>
                                          <p:spTgt spid="30798"/>
                                        </p:tgtEl>
                                        <p:attrNameLst>
                                          <p:attrName>style.visibility</p:attrName>
                                        </p:attrNameLst>
                                      </p:cBhvr>
                                      <p:to>
                                        <p:strVal val="visible"/>
                                      </p:to>
                                    </p:set>
                                    <p:animEffect transition="in" filter="dissolve">
                                      <p:cBhvr>
                                        <p:cTn id="44" dur="200"/>
                                        <p:tgtEl>
                                          <p:spTgt spid="30798"/>
                                        </p:tgtEl>
                                      </p:cBhvr>
                                    </p:animEffect>
                                  </p:childTnLst>
                                </p:cTn>
                              </p:par>
                            </p:childTnLst>
                          </p:cTn>
                        </p:par>
                        <p:par>
                          <p:cTn id="45" fill="hold">
                            <p:stCondLst>
                              <p:cond delay="8503"/>
                            </p:stCondLst>
                            <p:childTnLst>
                              <p:par>
                                <p:cTn id="46" presetID="9" presetClass="entr" presetSubtype="0" fill="hold" nodeType="afterEffect">
                                  <p:stCondLst>
                                    <p:cond delay="0"/>
                                  </p:stCondLst>
                                  <p:childTnLst>
                                    <p:set>
                                      <p:cBhvr>
                                        <p:cTn id="47" dur="1" fill="hold">
                                          <p:stCondLst>
                                            <p:cond delay="0"/>
                                          </p:stCondLst>
                                        </p:cTn>
                                        <p:tgtEl>
                                          <p:spTgt spid="30768"/>
                                        </p:tgtEl>
                                        <p:attrNameLst>
                                          <p:attrName>style.visibility</p:attrName>
                                        </p:attrNameLst>
                                      </p:cBhvr>
                                      <p:to>
                                        <p:strVal val="visible"/>
                                      </p:to>
                                    </p:set>
                                    <p:animEffect transition="in" filter="dissolve">
                                      <p:cBhvr>
                                        <p:cTn id="48" dur="200"/>
                                        <p:tgtEl>
                                          <p:spTgt spid="30768"/>
                                        </p:tgtEl>
                                      </p:cBhvr>
                                    </p:animEffect>
                                  </p:childTnLst>
                                </p:cTn>
                              </p:par>
                            </p:childTnLst>
                          </p:cTn>
                        </p:par>
                        <p:par>
                          <p:cTn id="49" fill="hold">
                            <p:stCondLst>
                              <p:cond delay="8703"/>
                            </p:stCondLst>
                            <p:childTnLst>
                              <p:par>
                                <p:cTn id="50" presetID="9" presetClass="entr" presetSubtype="0" fill="hold" nodeType="afterEffect">
                                  <p:stCondLst>
                                    <p:cond delay="0"/>
                                  </p:stCondLst>
                                  <p:childTnLst>
                                    <p:set>
                                      <p:cBhvr>
                                        <p:cTn id="51" dur="1" fill="hold">
                                          <p:stCondLst>
                                            <p:cond delay="0"/>
                                          </p:stCondLst>
                                        </p:cTn>
                                        <p:tgtEl>
                                          <p:spTgt spid="30758"/>
                                        </p:tgtEl>
                                        <p:attrNameLst>
                                          <p:attrName>style.visibility</p:attrName>
                                        </p:attrNameLst>
                                      </p:cBhvr>
                                      <p:to>
                                        <p:strVal val="visible"/>
                                      </p:to>
                                    </p:set>
                                    <p:animEffect transition="in" filter="dissolve">
                                      <p:cBhvr>
                                        <p:cTn id="52" dur="200"/>
                                        <p:tgtEl>
                                          <p:spTgt spid="30758"/>
                                        </p:tgtEl>
                                      </p:cBhvr>
                                    </p:animEffect>
                                  </p:childTnLst>
                                </p:cTn>
                              </p:par>
                            </p:childTnLst>
                          </p:cTn>
                        </p:par>
                        <p:par>
                          <p:cTn id="53" fill="hold">
                            <p:stCondLst>
                              <p:cond delay="8903"/>
                            </p:stCondLst>
                            <p:childTnLst>
                              <p:par>
                                <p:cTn id="54" presetID="9" presetClass="entr" presetSubtype="0" fill="hold" nodeType="afterEffect">
                                  <p:stCondLst>
                                    <p:cond delay="0"/>
                                  </p:stCondLst>
                                  <p:childTnLst>
                                    <p:set>
                                      <p:cBhvr>
                                        <p:cTn id="55" dur="1" fill="hold">
                                          <p:stCondLst>
                                            <p:cond delay="0"/>
                                          </p:stCondLst>
                                        </p:cTn>
                                        <p:tgtEl>
                                          <p:spTgt spid="30772"/>
                                        </p:tgtEl>
                                        <p:attrNameLst>
                                          <p:attrName>style.visibility</p:attrName>
                                        </p:attrNameLst>
                                      </p:cBhvr>
                                      <p:to>
                                        <p:strVal val="visible"/>
                                      </p:to>
                                    </p:set>
                                    <p:animEffect transition="in" filter="dissolve">
                                      <p:cBhvr>
                                        <p:cTn id="56" dur="200"/>
                                        <p:tgtEl>
                                          <p:spTgt spid="30772"/>
                                        </p:tgtEl>
                                      </p:cBhvr>
                                    </p:animEffect>
                                  </p:childTnLst>
                                </p:cTn>
                              </p:par>
                            </p:childTnLst>
                          </p:cTn>
                        </p:par>
                        <p:par>
                          <p:cTn id="57" fill="hold">
                            <p:stCondLst>
                              <p:cond delay="9103"/>
                            </p:stCondLst>
                            <p:childTnLst>
                              <p:par>
                                <p:cTn id="58" presetID="9" presetClass="entr" presetSubtype="0" fill="hold" nodeType="afterEffect">
                                  <p:stCondLst>
                                    <p:cond delay="0"/>
                                  </p:stCondLst>
                                  <p:childTnLst>
                                    <p:set>
                                      <p:cBhvr>
                                        <p:cTn id="59" dur="1" fill="hold">
                                          <p:stCondLst>
                                            <p:cond delay="0"/>
                                          </p:stCondLst>
                                        </p:cTn>
                                        <p:tgtEl>
                                          <p:spTgt spid="30782"/>
                                        </p:tgtEl>
                                        <p:attrNameLst>
                                          <p:attrName>style.visibility</p:attrName>
                                        </p:attrNameLst>
                                      </p:cBhvr>
                                      <p:to>
                                        <p:strVal val="visible"/>
                                      </p:to>
                                    </p:set>
                                    <p:animEffect transition="in" filter="dissolve">
                                      <p:cBhvr>
                                        <p:cTn id="60" dur="200"/>
                                        <p:tgtEl>
                                          <p:spTgt spid="30782"/>
                                        </p:tgtEl>
                                      </p:cBhvr>
                                    </p:animEffect>
                                  </p:childTnLst>
                                </p:cTn>
                              </p:par>
                            </p:childTnLst>
                          </p:cTn>
                        </p:par>
                        <p:par>
                          <p:cTn id="61" fill="hold">
                            <p:stCondLst>
                              <p:cond delay="9303"/>
                            </p:stCondLst>
                            <p:childTnLst>
                              <p:par>
                                <p:cTn id="62" presetID="9" presetClass="entr" presetSubtype="0" fill="hold" nodeType="afterEffect">
                                  <p:stCondLst>
                                    <p:cond delay="0"/>
                                  </p:stCondLst>
                                  <p:childTnLst>
                                    <p:set>
                                      <p:cBhvr>
                                        <p:cTn id="63" dur="1" fill="hold">
                                          <p:stCondLst>
                                            <p:cond delay="0"/>
                                          </p:stCondLst>
                                        </p:cTn>
                                        <p:tgtEl>
                                          <p:spTgt spid="30766"/>
                                        </p:tgtEl>
                                        <p:attrNameLst>
                                          <p:attrName>style.visibility</p:attrName>
                                        </p:attrNameLst>
                                      </p:cBhvr>
                                      <p:to>
                                        <p:strVal val="visible"/>
                                      </p:to>
                                    </p:set>
                                    <p:animEffect transition="in" filter="dissolve">
                                      <p:cBhvr>
                                        <p:cTn id="64" dur="200"/>
                                        <p:tgtEl>
                                          <p:spTgt spid="30766"/>
                                        </p:tgtEl>
                                      </p:cBhvr>
                                    </p:animEffect>
                                  </p:childTnLst>
                                </p:cTn>
                              </p:par>
                            </p:childTnLst>
                          </p:cTn>
                        </p:par>
                        <p:par>
                          <p:cTn id="65" fill="hold">
                            <p:stCondLst>
                              <p:cond delay="9503"/>
                            </p:stCondLst>
                            <p:childTnLst>
                              <p:par>
                                <p:cTn id="66" presetID="9" presetClass="entr" presetSubtype="0" fill="hold" nodeType="afterEffect">
                                  <p:stCondLst>
                                    <p:cond delay="0"/>
                                  </p:stCondLst>
                                  <p:childTnLst>
                                    <p:set>
                                      <p:cBhvr>
                                        <p:cTn id="67" dur="1" fill="hold">
                                          <p:stCondLst>
                                            <p:cond delay="0"/>
                                          </p:stCondLst>
                                        </p:cTn>
                                        <p:tgtEl>
                                          <p:spTgt spid="30770"/>
                                        </p:tgtEl>
                                        <p:attrNameLst>
                                          <p:attrName>style.visibility</p:attrName>
                                        </p:attrNameLst>
                                      </p:cBhvr>
                                      <p:to>
                                        <p:strVal val="visible"/>
                                      </p:to>
                                    </p:set>
                                    <p:animEffect transition="in" filter="dissolve">
                                      <p:cBhvr>
                                        <p:cTn id="68" dur="200"/>
                                        <p:tgtEl>
                                          <p:spTgt spid="30770"/>
                                        </p:tgtEl>
                                      </p:cBhvr>
                                    </p:animEffect>
                                  </p:childTnLst>
                                </p:cTn>
                              </p:par>
                            </p:childTnLst>
                          </p:cTn>
                        </p:par>
                        <p:par>
                          <p:cTn id="69" fill="hold">
                            <p:stCondLst>
                              <p:cond delay="9703"/>
                            </p:stCondLst>
                            <p:childTnLst>
                              <p:par>
                                <p:cTn id="70" presetID="9" presetClass="entr" presetSubtype="0" fill="hold" nodeType="afterEffect">
                                  <p:stCondLst>
                                    <p:cond delay="0"/>
                                  </p:stCondLst>
                                  <p:childTnLst>
                                    <p:set>
                                      <p:cBhvr>
                                        <p:cTn id="71" dur="1" fill="hold">
                                          <p:stCondLst>
                                            <p:cond delay="0"/>
                                          </p:stCondLst>
                                        </p:cTn>
                                        <p:tgtEl>
                                          <p:spTgt spid="30796"/>
                                        </p:tgtEl>
                                        <p:attrNameLst>
                                          <p:attrName>style.visibility</p:attrName>
                                        </p:attrNameLst>
                                      </p:cBhvr>
                                      <p:to>
                                        <p:strVal val="visible"/>
                                      </p:to>
                                    </p:set>
                                    <p:animEffect transition="in" filter="dissolve">
                                      <p:cBhvr>
                                        <p:cTn id="72" dur="200"/>
                                        <p:tgtEl>
                                          <p:spTgt spid="30796"/>
                                        </p:tgtEl>
                                      </p:cBhvr>
                                    </p:animEffect>
                                  </p:childTnLst>
                                </p:cTn>
                              </p:par>
                            </p:childTnLst>
                          </p:cTn>
                        </p:par>
                        <p:par>
                          <p:cTn id="73" fill="hold">
                            <p:stCondLst>
                              <p:cond delay="9903"/>
                            </p:stCondLst>
                            <p:childTnLst>
                              <p:par>
                                <p:cTn id="74" presetID="9" presetClass="entr" presetSubtype="0" fill="hold" nodeType="afterEffect">
                                  <p:stCondLst>
                                    <p:cond delay="0"/>
                                  </p:stCondLst>
                                  <p:childTnLst>
                                    <p:set>
                                      <p:cBhvr>
                                        <p:cTn id="75" dur="1" fill="hold">
                                          <p:stCondLst>
                                            <p:cond delay="0"/>
                                          </p:stCondLst>
                                        </p:cTn>
                                        <p:tgtEl>
                                          <p:spTgt spid="30780"/>
                                        </p:tgtEl>
                                        <p:attrNameLst>
                                          <p:attrName>style.visibility</p:attrName>
                                        </p:attrNameLst>
                                      </p:cBhvr>
                                      <p:to>
                                        <p:strVal val="visible"/>
                                      </p:to>
                                    </p:set>
                                    <p:animEffect transition="in" filter="dissolve">
                                      <p:cBhvr>
                                        <p:cTn id="76" dur="200"/>
                                        <p:tgtEl>
                                          <p:spTgt spid="30780"/>
                                        </p:tgtEl>
                                      </p:cBhvr>
                                    </p:animEffect>
                                  </p:childTnLst>
                                </p:cTn>
                              </p:par>
                            </p:childTnLst>
                          </p:cTn>
                        </p:par>
                        <p:par>
                          <p:cTn id="77" fill="hold">
                            <p:stCondLst>
                              <p:cond delay="10103"/>
                            </p:stCondLst>
                            <p:childTnLst>
                              <p:par>
                                <p:cTn id="78" presetID="9" presetClass="entr" presetSubtype="0" fill="hold" nodeType="afterEffect">
                                  <p:stCondLst>
                                    <p:cond delay="0"/>
                                  </p:stCondLst>
                                  <p:childTnLst>
                                    <p:set>
                                      <p:cBhvr>
                                        <p:cTn id="79" dur="1" fill="hold">
                                          <p:stCondLst>
                                            <p:cond delay="0"/>
                                          </p:stCondLst>
                                        </p:cTn>
                                        <p:tgtEl>
                                          <p:spTgt spid="30776"/>
                                        </p:tgtEl>
                                        <p:attrNameLst>
                                          <p:attrName>style.visibility</p:attrName>
                                        </p:attrNameLst>
                                      </p:cBhvr>
                                      <p:to>
                                        <p:strVal val="visible"/>
                                      </p:to>
                                    </p:set>
                                    <p:animEffect transition="in" filter="dissolve">
                                      <p:cBhvr>
                                        <p:cTn id="80" dur="200"/>
                                        <p:tgtEl>
                                          <p:spTgt spid="30776"/>
                                        </p:tgtEl>
                                      </p:cBhvr>
                                    </p:animEffect>
                                  </p:childTnLst>
                                </p:cTn>
                              </p:par>
                            </p:childTnLst>
                          </p:cTn>
                        </p:par>
                        <p:par>
                          <p:cTn id="81" fill="hold">
                            <p:stCondLst>
                              <p:cond delay="10303"/>
                            </p:stCondLst>
                            <p:childTnLst>
                              <p:par>
                                <p:cTn id="82" presetID="9" presetClass="entr" presetSubtype="0" fill="hold" nodeType="afterEffect">
                                  <p:stCondLst>
                                    <p:cond delay="0"/>
                                  </p:stCondLst>
                                  <p:childTnLst>
                                    <p:set>
                                      <p:cBhvr>
                                        <p:cTn id="83" dur="1" fill="hold">
                                          <p:stCondLst>
                                            <p:cond delay="0"/>
                                          </p:stCondLst>
                                        </p:cTn>
                                        <p:tgtEl>
                                          <p:spTgt spid="30788"/>
                                        </p:tgtEl>
                                        <p:attrNameLst>
                                          <p:attrName>style.visibility</p:attrName>
                                        </p:attrNameLst>
                                      </p:cBhvr>
                                      <p:to>
                                        <p:strVal val="visible"/>
                                      </p:to>
                                    </p:set>
                                    <p:animEffect transition="in" filter="dissolve">
                                      <p:cBhvr>
                                        <p:cTn id="84" dur="200"/>
                                        <p:tgtEl>
                                          <p:spTgt spid="30788"/>
                                        </p:tgtEl>
                                      </p:cBhvr>
                                    </p:animEffect>
                                  </p:childTnLst>
                                </p:cTn>
                              </p:par>
                            </p:childTnLst>
                          </p:cTn>
                        </p:par>
                        <p:par>
                          <p:cTn id="85" fill="hold">
                            <p:stCondLst>
                              <p:cond delay="10503"/>
                            </p:stCondLst>
                            <p:childTnLst>
                              <p:par>
                                <p:cTn id="86" presetID="9" presetClass="entr" presetSubtype="0" fill="hold" nodeType="afterEffect">
                                  <p:stCondLst>
                                    <p:cond delay="0"/>
                                  </p:stCondLst>
                                  <p:childTnLst>
                                    <p:set>
                                      <p:cBhvr>
                                        <p:cTn id="87" dur="1" fill="hold">
                                          <p:stCondLst>
                                            <p:cond delay="0"/>
                                          </p:stCondLst>
                                        </p:cTn>
                                        <p:tgtEl>
                                          <p:spTgt spid="30786"/>
                                        </p:tgtEl>
                                        <p:attrNameLst>
                                          <p:attrName>style.visibility</p:attrName>
                                        </p:attrNameLst>
                                      </p:cBhvr>
                                      <p:to>
                                        <p:strVal val="visible"/>
                                      </p:to>
                                    </p:set>
                                    <p:animEffect transition="in" filter="dissolve">
                                      <p:cBhvr>
                                        <p:cTn id="88" dur="200"/>
                                        <p:tgtEl>
                                          <p:spTgt spid="30786"/>
                                        </p:tgtEl>
                                      </p:cBhvr>
                                    </p:animEffect>
                                  </p:childTnLst>
                                </p:cTn>
                              </p:par>
                            </p:childTnLst>
                          </p:cTn>
                        </p:par>
                        <p:par>
                          <p:cTn id="89" fill="hold">
                            <p:stCondLst>
                              <p:cond delay="10703"/>
                            </p:stCondLst>
                            <p:childTnLst>
                              <p:par>
                                <p:cTn id="90" presetID="9" presetClass="entr" presetSubtype="0" fill="hold" nodeType="afterEffect">
                                  <p:stCondLst>
                                    <p:cond delay="0"/>
                                  </p:stCondLst>
                                  <p:childTnLst>
                                    <p:set>
                                      <p:cBhvr>
                                        <p:cTn id="91" dur="1" fill="hold">
                                          <p:stCondLst>
                                            <p:cond delay="0"/>
                                          </p:stCondLst>
                                        </p:cTn>
                                        <p:tgtEl>
                                          <p:spTgt spid="30778"/>
                                        </p:tgtEl>
                                        <p:attrNameLst>
                                          <p:attrName>style.visibility</p:attrName>
                                        </p:attrNameLst>
                                      </p:cBhvr>
                                      <p:to>
                                        <p:strVal val="visible"/>
                                      </p:to>
                                    </p:set>
                                    <p:animEffect transition="in" filter="dissolve">
                                      <p:cBhvr>
                                        <p:cTn id="92" dur="200"/>
                                        <p:tgtEl>
                                          <p:spTgt spid="30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P spid="5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05C42BE-985E-4763-AC55-BE6C7CF3D14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15" name="think-cell Slide" r:id="rId4" imgW="306" imgH="306" progId="TCLayout.ActiveDocument.1">
                  <p:embed/>
                </p:oleObj>
              </mc:Choice>
              <mc:Fallback>
                <p:oleObj name="think-cell Slide" r:id="rId4" imgW="306" imgH="306" progId="TCLayout.ActiveDocument.1">
                  <p:embed/>
                  <p:pic>
                    <p:nvPicPr>
                      <p:cNvPr id="11" name="Object 10" hidden="1">
                        <a:extLst>
                          <a:ext uri="{FF2B5EF4-FFF2-40B4-BE49-F238E27FC236}">
                            <a16:creationId xmlns:a16="http://schemas.microsoft.com/office/drawing/2014/main" id="{A05C42BE-985E-4763-AC55-BE6C7CF3D1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27" name="Straight Connector 26">
            <a:extLst>
              <a:ext uri="{FF2B5EF4-FFF2-40B4-BE49-F238E27FC236}">
                <a16:creationId xmlns:a16="http://schemas.microsoft.com/office/drawing/2014/main" id="{F23A70CC-77C8-4B10-A3D5-D8B688CA3F6A}"/>
              </a:ext>
            </a:extLst>
          </p:cNvPr>
          <p:cNvCxnSpPr>
            <a:cxnSpLocks/>
          </p:cNvCxnSpPr>
          <p:nvPr/>
        </p:nvCxnSpPr>
        <p:spPr>
          <a:xfrm>
            <a:off x="6096000" y="6010275"/>
            <a:ext cx="0" cy="838200"/>
          </a:xfrm>
          <a:prstGeom prst="line">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CC2C3A5-8BCE-40CF-8E4F-8A7E3D2C5244}"/>
              </a:ext>
            </a:extLst>
          </p:cNvPr>
          <p:cNvGrpSpPr/>
          <p:nvPr/>
        </p:nvGrpSpPr>
        <p:grpSpPr>
          <a:xfrm>
            <a:off x="1211226" y="0"/>
            <a:ext cx="9971123" cy="7191375"/>
            <a:chOff x="1211226" y="0"/>
            <a:chExt cx="9971123" cy="7191375"/>
          </a:xfrm>
        </p:grpSpPr>
        <p:pic>
          <p:nvPicPr>
            <p:cNvPr id="10" name="Picture 9" descr="A person wearing a pink shirt&#10;&#10;Description automatically generated with medium confidence">
              <a:extLst>
                <a:ext uri="{FF2B5EF4-FFF2-40B4-BE49-F238E27FC236}">
                  <a16:creationId xmlns:a16="http://schemas.microsoft.com/office/drawing/2014/main" id="{BE6B4313-FA54-4FBA-93B6-6E1B8E4E42D7}"/>
                </a:ext>
              </a:extLst>
            </p:cNvPr>
            <p:cNvPicPr>
              <a:picLocks noChangeAspect="1"/>
            </p:cNvPicPr>
            <p:nvPr/>
          </p:nvPicPr>
          <p:blipFill>
            <a:blip r:embed="rId6"/>
            <a:stretch>
              <a:fillRect/>
            </a:stretch>
          </p:blipFill>
          <p:spPr>
            <a:xfrm>
              <a:off x="1211226" y="749301"/>
              <a:ext cx="4884774" cy="6108700"/>
            </a:xfrm>
            <a:prstGeom prst="rect">
              <a:avLst/>
            </a:prstGeom>
          </p:spPr>
        </p:pic>
        <p:sp>
          <p:nvSpPr>
            <p:cNvPr id="19" name="Title 1">
              <a:extLst>
                <a:ext uri="{FF2B5EF4-FFF2-40B4-BE49-F238E27FC236}">
                  <a16:creationId xmlns:a16="http://schemas.microsoft.com/office/drawing/2014/main" id="{ABFE746C-EE43-4125-B01B-60EEF24E3F45}"/>
                </a:ext>
              </a:extLst>
            </p:cNvPr>
            <p:cNvSpPr txBox="1">
              <a:spLocks/>
            </p:cNvSpPr>
            <p:nvPr/>
          </p:nvSpPr>
          <p:spPr>
            <a:xfrm>
              <a:off x="6606958" y="2107753"/>
              <a:ext cx="4481953" cy="894989"/>
            </a:xfrm>
            <a:prstGeom prst="rect">
              <a:avLst/>
            </a:prstGeom>
          </p:spPr>
          <p:txBody>
            <a:bodyPr vert="horz"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pPr>
                <a:lnSpc>
                  <a:spcPct val="80000"/>
                </a:lnSpc>
              </a:pPr>
              <a:r>
                <a:rPr lang="en-GB" sz="4400" cap="none" dirty="0">
                  <a:solidFill>
                    <a:srgbClr val="EE3D8B"/>
                  </a:solidFill>
                </a:rPr>
                <a:t>Alina </a:t>
              </a:r>
              <a:r>
                <a:rPr lang="en-GB" sz="4400" cap="none" dirty="0" err="1">
                  <a:solidFill>
                    <a:srgbClr val="EE3D8B"/>
                  </a:solidFill>
                </a:rPr>
                <a:t>Timofeeva</a:t>
              </a:r>
              <a:br>
                <a:rPr lang="en-GB" sz="4000" cap="none" dirty="0"/>
              </a:br>
              <a:r>
                <a:rPr lang="en-GB" sz="2800" b="0" cap="none" dirty="0">
                  <a:latin typeface="+mn-lt"/>
                </a:rPr>
                <a:t>Multi-award-winning Principal</a:t>
              </a:r>
            </a:p>
          </p:txBody>
        </p:sp>
        <p:pic>
          <p:nvPicPr>
            <p:cNvPr id="12" name="DTP_CompanyLogo_112">
              <a:extLst>
                <a:ext uri="{FF2B5EF4-FFF2-40B4-BE49-F238E27FC236}">
                  <a16:creationId xmlns:a16="http://schemas.microsoft.com/office/drawing/2014/main" id="{61AA8C5C-9665-446D-AC0F-9AAE767485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27115" y="1346381"/>
              <a:ext cx="2325827" cy="483182"/>
            </a:xfrm>
            <a:prstGeom prst="rect">
              <a:avLst/>
            </a:prstGeom>
          </p:spPr>
        </p:pic>
        <p:sp>
          <p:nvSpPr>
            <p:cNvPr id="26" name="Title 1">
              <a:extLst>
                <a:ext uri="{FF2B5EF4-FFF2-40B4-BE49-F238E27FC236}">
                  <a16:creationId xmlns:a16="http://schemas.microsoft.com/office/drawing/2014/main" id="{18A5ECED-7D14-4CD6-84D0-DD1777F7F92F}"/>
                </a:ext>
              </a:extLst>
            </p:cNvPr>
            <p:cNvSpPr txBox="1">
              <a:spLocks/>
            </p:cNvSpPr>
            <p:nvPr/>
          </p:nvSpPr>
          <p:spPr>
            <a:xfrm>
              <a:off x="6606958" y="3435925"/>
              <a:ext cx="4575391" cy="2531975"/>
            </a:xfrm>
            <a:prstGeom prst="rect">
              <a:avLst/>
            </a:prstGeom>
          </p:spPr>
          <p:txBody>
            <a:bodyPr vert="horz" wrap="square" lIns="0" tIns="0" rIns="0" bIns="0" rtlCol="0" anchorCtr="0">
              <a:spAutoFit/>
            </a:bodyPr>
            <a:lstStyle>
              <a:lvl1pPr algn="l" defTabSz="914370" rtl="0" eaLnBrk="1" latinLnBrk="0" hangingPunct="1">
                <a:lnSpc>
                  <a:spcPct val="90000"/>
                </a:lnSpc>
                <a:spcBef>
                  <a:spcPct val="0"/>
                </a:spcBef>
                <a:buNone/>
                <a:defRPr sz="2600" b="1" kern="0" cap="all" baseline="0">
                  <a:solidFill>
                    <a:schemeClr val="bg1"/>
                  </a:solidFill>
                  <a:latin typeface="+mj-lt"/>
                  <a:ea typeface="+mj-ea"/>
                  <a:cs typeface="+mj-cs"/>
                </a:defRPr>
              </a:lvl1pPr>
            </a:lstStyle>
            <a:p>
              <a:pPr>
                <a:spcBef>
                  <a:spcPts val="1600"/>
                </a:spcBef>
              </a:pPr>
              <a:r>
                <a:rPr lang="en-US" sz="2400" b="0" cap="none" dirty="0">
                  <a:latin typeface="+mn-lt"/>
                </a:rPr>
                <a:t>Alina helps major organisations to adopt Cloud so they can deliver on their business ambitions in a safe and cost-effective way. </a:t>
              </a:r>
            </a:p>
            <a:p>
              <a:pPr>
                <a:spcBef>
                  <a:spcPts val="1600"/>
                </a:spcBef>
              </a:pPr>
              <a:r>
                <a:rPr lang="en-US" sz="2400" b="0" cap="none" dirty="0">
                  <a:latin typeface="+mn-lt"/>
                </a:rPr>
                <a:t>She was recognized by 7 industry awards only in 2021, including Cloud Professional and Digital Leader.  </a:t>
              </a:r>
            </a:p>
          </p:txBody>
        </p:sp>
        <p:cxnSp>
          <p:nvCxnSpPr>
            <p:cNvPr id="25" name="Straight Connector 24">
              <a:extLst>
                <a:ext uri="{FF2B5EF4-FFF2-40B4-BE49-F238E27FC236}">
                  <a16:creationId xmlns:a16="http://schemas.microsoft.com/office/drawing/2014/main" id="{04789C8D-AA92-4B5E-ABEF-CE72549F6144}"/>
                </a:ext>
              </a:extLst>
            </p:cNvPr>
            <p:cNvCxnSpPr/>
            <p:nvPr/>
          </p:nvCxnSpPr>
          <p:spPr>
            <a:xfrm>
              <a:off x="6096000" y="0"/>
              <a:ext cx="0" cy="7191375"/>
            </a:xfrm>
            <a:prstGeom prst="line">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3594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7E4DAB-277D-4FB0-AE8F-9301341A188E}"/>
              </a:ext>
            </a:extLst>
          </p:cNvPr>
          <p:cNvGraphicFramePr>
            <a:graphicFrameLocks noChangeAspect="1"/>
          </p:cNvGraphicFramePr>
          <p:nvPr>
            <p:custDataLst>
              <p:tags r:id="rId2"/>
            </p:custDataLst>
            <p:extLst>
              <p:ext uri="{D42A27DB-BD31-4B8C-83A1-F6EECF244321}">
                <p14:modId xmlns:p14="http://schemas.microsoft.com/office/powerpoint/2010/main" val="859891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3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7CDB2CED-DD8F-43EF-929D-BEC3B64E9E60}"/>
              </a:ext>
            </a:extLst>
          </p:cNvPr>
          <p:cNvSpPr txBox="1"/>
          <p:nvPr/>
        </p:nvSpPr>
        <p:spPr>
          <a:xfrm>
            <a:off x="4697875" y="2926938"/>
            <a:ext cx="7036925" cy="1923604"/>
          </a:xfrm>
          <a:prstGeom prst="rect">
            <a:avLst/>
          </a:prstGeom>
          <a:noFill/>
        </p:spPr>
        <p:txBody>
          <a:bodyPr wrap="square" lIns="0" tIns="0" rIns="0" bIns="0" anchor="ctr">
            <a:spAutoFit/>
          </a:bodyPr>
          <a:lstStyle/>
          <a:p>
            <a:pPr marL="0" indent="0">
              <a:spcBef>
                <a:spcPts val="600"/>
              </a:spcBef>
              <a:buSzPct val="100000"/>
              <a:buNone/>
            </a:pPr>
            <a:r>
              <a:rPr lang="en-GB" sz="3600" b="1" dirty="0">
                <a:solidFill>
                  <a:schemeClr val="accent2">
                    <a:lumMod val="100000"/>
                  </a:schemeClr>
                </a:solidFill>
                <a:latin typeface="+mj-lt"/>
              </a:rPr>
              <a:t>Innovation</a:t>
            </a:r>
          </a:p>
          <a:p>
            <a:pPr marL="0" indent="0">
              <a:spcBef>
                <a:spcPts val="600"/>
              </a:spcBef>
              <a:buSzPct val="100000"/>
              <a:buNone/>
            </a:pPr>
            <a:r>
              <a:rPr lang="en-GB" sz="2800" dirty="0">
                <a:solidFill>
                  <a:schemeClr val="bg1"/>
                </a:solidFill>
              </a:rPr>
              <a:t>t</a:t>
            </a:r>
            <a:r>
              <a:rPr lang="en-GB" sz="2800" b="0" dirty="0">
                <a:solidFill>
                  <a:schemeClr val="bg1"/>
                </a:solidFill>
                <a:latin typeface="+mn-lt"/>
              </a:rPr>
              <a:t>o enable innovation at scale by enabling</a:t>
            </a:r>
            <a:br>
              <a:rPr lang="en-GB" sz="2800" b="0" dirty="0">
                <a:solidFill>
                  <a:schemeClr val="bg1"/>
                </a:solidFill>
                <a:latin typeface="+mn-lt"/>
              </a:rPr>
            </a:br>
            <a:r>
              <a:rPr lang="en-GB" sz="2800" b="0" dirty="0">
                <a:solidFill>
                  <a:schemeClr val="bg1"/>
                </a:solidFill>
                <a:latin typeface="+mn-lt"/>
              </a:rPr>
              <a:t>the use of modern technologies (AI, Data &amp; Analytics)</a:t>
            </a:r>
            <a:endParaRPr lang="en-GB" sz="2800" dirty="0">
              <a:solidFill>
                <a:schemeClr val="bg1"/>
              </a:solidFill>
              <a:latin typeface="+mn-lt"/>
            </a:endParaRPr>
          </a:p>
        </p:txBody>
      </p:sp>
      <p:sp useBgFill="1">
        <p:nvSpPr>
          <p:cNvPr id="34" name="Rectangle 33">
            <a:extLst>
              <a:ext uri="{FF2B5EF4-FFF2-40B4-BE49-F238E27FC236}">
                <a16:creationId xmlns:a16="http://schemas.microsoft.com/office/drawing/2014/main" id="{832237E5-BC8A-47B2-A4DC-9E97F1D90D5E}"/>
              </a:ext>
            </a:extLst>
          </p:cNvPr>
          <p:cNvSpPr/>
          <p:nvPr/>
        </p:nvSpPr>
        <p:spPr>
          <a:xfrm>
            <a:off x="0" y="1397000"/>
            <a:ext cx="4223220" cy="5461000"/>
          </a:xfrm>
          <a:prstGeom prst="rect">
            <a:avLst/>
          </a:prstGeom>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2" name="Title 1">
            <a:extLst>
              <a:ext uri="{FF2B5EF4-FFF2-40B4-BE49-F238E27FC236}">
                <a16:creationId xmlns:a16="http://schemas.microsoft.com/office/drawing/2014/main" id="{F6BBC136-EA81-4A53-8D44-B7EE1F228C72}"/>
              </a:ext>
            </a:extLst>
          </p:cNvPr>
          <p:cNvSpPr>
            <a:spLocks noGrp="1"/>
          </p:cNvSpPr>
          <p:nvPr>
            <p:ph type="title"/>
          </p:nvPr>
        </p:nvSpPr>
        <p:spPr>
          <a:xfrm>
            <a:off x="457200" y="384048"/>
            <a:ext cx="11277600" cy="758952"/>
          </a:xfrm>
        </p:spPr>
        <p:txBody>
          <a:bodyPr vert="horz"/>
          <a:lstStyle/>
          <a:p>
            <a:r>
              <a:rPr lang="en-US" dirty="0"/>
              <a:t>The adoption of Cloud is a key enabler to broader </a:t>
            </a:r>
            <a:br>
              <a:rPr lang="en-US" dirty="0"/>
            </a:br>
            <a:r>
              <a:rPr lang="en-US" dirty="0"/>
              <a:t>Digital Transformation</a:t>
            </a:r>
          </a:p>
        </p:txBody>
      </p:sp>
      <p:grpSp>
        <p:nvGrpSpPr>
          <p:cNvPr id="33" name="Group 32">
            <a:extLst>
              <a:ext uri="{FF2B5EF4-FFF2-40B4-BE49-F238E27FC236}">
                <a16:creationId xmlns:a16="http://schemas.microsoft.com/office/drawing/2014/main" id="{9862FF7B-771D-4E4A-93A1-CFF1947476D3}"/>
              </a:ext>
            </a:extLst>
          </p:cNvPr>
          <p:cNvGrpSpPr/>
          <p:nvPr/>
        </p:nvGrpSpPr>
        <p:grpSpPr>
          <a:xfrm>
            <a:off x="457200" y="2009540"/>
            <a:ext cx="3758400" cy="3758400"/>
            <a:chOff x="457200" y="2009540"/>
            <a:chExt cx="3758400" cy="3758400"/>
          </a:xfrm>
        </p:grpSpPr>
        <p:sp>
          <p:nvSpPr>
            <p:cNvPr id="26" name="Oval 25">
              <a:extLst>
                <a:ext uri="{FF2B5EF4-FFF2-40B4-BE49-F238E27FC236}">
                  <a16:creationId xmlns:a16="http://schemas.microsoft.com/office/drawing/2014/main" id="{1BD908CD-6AF4-4CFB-A0B4-41900232BBF6}"/>
                </a:ext>
              </a:extLst>
            </p:cNvPr>
            <p:cNvSpPr/>
            <p:nvPr/>
          </p:nvSpPr>
          <p:spPr>
            <a:xfrm>
              <a:off x="457200" y="2009540"/>
              <a:ext cx="3758400" cy="3758400"/>
            </a:xfrm>
            <a:prstGeom prst="ellips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10" name="ico-bulb-63">
              <a:extLst>
                <a:ext uri="{FF2B5EF4-FFF2-40B4-BE49-F238E27FC236}">
                  <a16:creationId xmlns:a16="http://schemas.microsoft.com/office/drawing/2014/main" id="{0BB11704-BAEC-44B8-B260-CC86DA20779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3830" y="2566170"/>
              <a:ext cx="2645140" cy="2645140"/>
            </a:xfrm>
            <a:prstGeom prst="rect">
              <a:avLst/>
            </a:prstGeom>
          </p:spPr>
        </p:pic>
      </p:grpSp>
    </p:spTree>
    <p:extLst>
      <p:ext uri="{BB962C8B-B14F-4D97-AF65-F5344CB8AC3E}">
        <p14:creationId xmlns:p14="http://schemas.microsoft.com/office/powerpoint/2010/main" val="1619900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250" fill="hold"/>
                                        <p:tgtEl>
                                          <p:spTgt spid="33"/>
                                        </p:tgtEl>
                                        <p:attrNameLst>
                                          <p:attrName>ppt_w</p:attrName>
                                        </p:attrNameLst>
                                      </p:cBhvr>
                                      <p:tavLst>
                                        <p:tav tm="0">
                                          <p:val>
                                            <p:fltVal val="0"/>
                                          </p:val>
                                        </p:tav>
                                        <p:tav tm="100000">
                                          <p:val>
                                            <p:strVal val="#ppt_w"/>
                                          </p:val>
                                        </p:tav>
                                      </p:tavLst>
                                    </p:anim>
                                    <p:anim calcmode="lin" valueType="num">
                                      <p:cBhvr>
                                        <p:cTn id="8" dur="250" fill="hold"/>
                                        <p:tgtEl>
                                          <p:spTgt spid="33"/>
                                        </p:tgtEl>
                                        <p:attrNameLst>
                                          <p:attrName>ppt_h</p:attrName>
                                        </p:attrNameLst>
                                      </p:cBhvr>
                                      <p:tavLst>
                                        <p:tav tm="0">
                                          <p:val>
                                            <p:strVal val="#ppt_h"/>
                                          </p:val>
                                        </p:tav>
                                        <p:tav tm="100000">
                                          <p:val>
                                            <p:strVal val="#ppt_h"/>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50" fill="hold"/>
                                        <p:tgtEl>
                                          <p:spTgt spid="32"/>
                                        </p:tgtEl>
                                        <p:attrNameLst>
                                          <p:attrName>ppt_x</p:attrName>
                                        </p:attrNameLst>
                                      </p:cBhvr>
                                      <p:tavLst>
                                        <p:tav tm="0">
                                          <p:val>
                                            <p:strVal val="1+#ppt_w/2"/>
                                          </p:val>
                                        </p:tav>
                                        <p:tav tm="100000">
                                          <p:val>
                                            <p:strVal val="#ppt_x"/>
                                          </p:val>
                                        </p:tav>
                                      </p:tavLst>
                                    </p:anim>
                                    <p:anim calcmode="lin" valueType="num">
                                      <p:cBhvr additive="base">
                                        <p:cTn id="12" dur="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7E4DAB-277D-4FB0-AE8F-9301341A188E}"/>
              </a:ext>
            </a:extLst>
          </p:cNvPr>
          <p:cNvGraphicFramePr>
            <a:graphicFrameLocks noChangeAspect="1"/>
          </p:cNvGraphicFramePr>
          <p:nvPr>
            <p:custDataLst>
              <p:tags r:id="rId2"/>
            </p:custDataLst>
            <p:extLst>
              <p:ext uri="{D42A27DB-BD31-4B8C-83A1-F6EECF244321}">
                <p14:modId xmlns:p14="http://schemas.microsoft.com/office/powerpoint/2010/main" val="2825468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84"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FF7E4DAB-277D-4FB0-AE8F-9301341A18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extBox 31">
            <a:extLst>
              <a:ext uri="{FF2B5EF4-FFF2-40B4-BE49-F238E27FC236}">
                <a16:creationId xmlns:a16="http://schemas.microsoft.com/office/drawing/2014/main" id="{7CDB2CED-DD8F-43EF-929D-BEC3B64E9E60}"/>
              </a:ext>
            </a:extLst>
          </p:cNvPr>
          <p:cNvSpPr txBox="1"/>
          <p:nvPr/>
        </p:nvSpPr>
        <p:spPr>
          <a:xfrm>
            <a:off x="4697875" y="2926938"/>
            <a:ext cx="7036925" cy="1923604"/>
          </a:xfrm>
          <a:prstGeom prst="rect">
            <a:avLst/>
          </a:prstGeom>
          <a:noFill/>
        </p:spPr>
        <p:txBody>
          <a:bodyPr wrap="square" lIns="0" tIns="0" rIns="0" bIns="0" anchor="ctr">
            <a:spAutoFit/>
          </a:bodyPr>
          <a:lstStyle/>
          <a:p>
            <a:pPr>
              <a:spcBef>
                <a:spcPts val="600"/>
              </a:spcBef>
              <a:buSzPct val="100000"/>
            </a:pPr>
            <a:r>
              <a:rPr lang="en-GB" sz="3600" b="1" dirty="0">
                <a:solidFill>
                  <a:srgbClr val="8246AF"/>
                </a:solidFill>
                <a:latin typeface="+mj-lt"/>
              </a:rPr>
              <a:t>Faster development</a:t>
            </a:r>
          </a:p>
          <a:p>
            <a:pPr>
              <a:spcBef>
                <a:spcPts val="600"/>
              </a:spcBef>
              <a:buSzPct val="100000"/>
            </a:pPr>
            <a:r>
              <a:rPr lang="en-GB" sz="2800" dirty="0">
                <a:solidFill>
                  <a:schemeClr val="bg1"/>
                </a:solidFill>
              </a:rPr>
              <a:t>to enable faster product development through higher frequency releases, interoperability &amp; modern ways of working (e.g., DevOps)</a:t>
            </a:r>
          </a:p>
        </p:txBody>
      </p:sp>
      <p:sp useBgFill="1">
        <p:nvSpPr>
          <p:cNvPr id="34" name="Rectangle 33">
            <a:extLst>
              <a:ext uri="{FF2B5EF4-FFF2-40B4-BE49-F238E27FC236}">
                <a16:creationId xmlns:a16="http://schemas.microsoft.com/office/drawing/2014/main" id="{832237E5-BC8A-47B2-A4DC-9E97F1D90D5E}"/>
              </a:ext>
            </a:extLst>
          </p:cNvPr>
          <p:cNvSpPr/>
          <p:nvPr/>
        </p:nvSpPr>
        <p:spPr>
          <a:xfrm>
            <a:off x="0" y="1397000"/>
            <a:ext cx="4223220" cy="5461000"/>
          </a:xfrm>
          <a:prstGeom prst="rect">
            <a:avLst/>
          </a:prstGeom>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grpSp>
        <p:nvGrpSpPr>
          <p:cNvPr id="27" name="Group 26">
            <a:extLst>
              <a:ext uri="{FF2B5EF4-FFF2-40B4-BE49-F238E27FC236}">
                <a16:creationId xmlns:a16="http://schemas.microsoft.com/office/drawing/2014/main" id="{52C43D05-D097-4844-8680-471F626C3A1F}"/>
              </a:ext>
            </a:extLst>
          </p:cNvPr>
          <p:cNvGrpSpPr/>
          <p:nvPr/>
        </p:nvGrpSpPr>
        <p:grpSpPr>
          <a:xfrm>
            <a:off x="457200" y="2009540"/>
            <a:ext cx="3758400" cy="3758400"/>
            <a:chOff x="457200" y="2009540"/>
            <a:chExt cx="3758400" cy="3758400"/>
          </a:xfrm>
        </p:grpSpPr>
        <p:sp>
          <p:nvSpPr>
            <p:cNvPr id="28" name="Oval 27">
              <a:extLst>
                <a:ext uri="{FF2B5EF4-FFF2-40B4-BE49-F238E27FC236}">
                  <a16:creationId xmlns:a16="http://schemas.microsoft.com/office/drawing/2014/main" id="{71FF90F1-860C-45E6-A991-7AC62E34BC70}"/>
                </a:ext>
              </a:extLst>
            </p:cNvPr>
            <p:cNvSpPr/>
            <p:nvPr/>
          </p:nvSpPr>
          <p:spPr>
            <a:xfrm>
              <a:off x="457200" y="2009540"/>
              <a:ext cx="3758400" cy="3758400"/>
            </a:xfrm>
            <a:prstGeom prst="ellipse">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29" name="ico-bulb-63">
              <a:extLst>
                <a:ext uri="{FF2B5EF4-FFF2-40B4-BE49-F238E27FC236}">
                  <a16:creationId xmlns:a16="http://schemas.microsoft.com/office/drawing/2014/main" id="{7F5BA561-16D5-4F93-82E9-8AD0F8FF37C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3830" y="2566170"/>
              <a:ext cx="2645140" cy="2645140"/>
            </a:xfrm>
            <a:prstGeom prst="rect">
              <a:avLst/>
            </a:prstGeom>
          </p:spPr>
        </p:pic>
      </p:grpSp>
      <p:sp>
        <p:nvSpPr>
          <p:cNvPr id="2" name="Title 1">
            <a:extLst>
              <a:ext uri="{FF2B5EF4-FFF2-40B4-BE49-F238E27FC236}">
                <a16:creationId xmlns:a16="http://schemas.microsoft.com/office/drawing/2014/main" id="{F6BBC136-EA81-4A53-8D44-B7EE1F228C72}"/>
              </a:ext>
            </a:extLst>
          </p:cNvPr>
          <p:cNvSpPr>
            <a:spLocks noGrp="1"/>
          </p:cNvSpPr>
          <p:nvPr>
            <p:ph type="title"/>
          </p:nvPr>
        </p:nvSpPr>
        <p:spPr>
          <a:xfrm>
            <a:off x="457200" y="384048"/>
            <a:ext cx="11277600" cy="758952"/>
          </a:xfrm>
        </p:spPr>
        <p:txBody>
          <a:bodyPr vert="horz"/>
          <a:lstStyle/>
          <a:p>
            <a:r>
              <a:rPr lang="en-US" dirty="0"/>
              <a:t>The adoption of Cloud is a key enabler to broader </a:t>
            </a:r>
            <a:br>
              <a:rPr lang="en-US" dirty="0"/>
            </a:br>
            <a:r>
              <a:rPr lang="en-US" dirty="0"/>
              <a:t>Digital Transformation</a:t>
            </a:r>
            <a:endParaRPr lang="en-GB" dirty="0"/>
          </a:p>
        </p:txBody>
      </p:sp>
      <p:grpSp>
        <p:nvGrpSpPr>
          <p:cNvPr id="7" name="Group 6">
            <a:extLst>
              <a:ext uri="{FF2B5EF4-FFF2-40B4-BE49-F238E27FC236}">
                <a16:creationId xmlns:a16="http://schemas.microsoft.com/office/drawing/2014/main" id="{D2F442C6-825A-4B73-ADEF-6B6BD2553442}"/>
              </a:ext>
            </a:extLst>
          </p:cNvPr>
          <p:cNvGrpSpPr/>
          <p:nvPr/>
        </p:nvGrpSpPr>
        <p:grpSpPr>
          <a:xfrm>
            <a:off x="457200" y="2009540"/>
            <a:ext cx="3758400" cy="3758400"/>
            <a:chOff x="457200" y="2009540"/>
            <a:chExt cx="3758400" cy="3758400"/>
          </a:xfrm>
        </p:grpSpPr>
        <p:sp>
          <p:nvSpPr>
            <p:cNvPr id="26" name="Oval 25">
              <a:extLst>
                <a:ext uri="{FF2B5EF4-FFF2-40B4-BE49-F238E27FC236}">
                  <a16:creationId xmlns:a16="http://schemas.microsoft.com/office/drawing/2014/main" id="{1BD908CD-6AF4-4CFB-A0B4-41900232BBF6}"/>
                </a:ext>
              </a:extLst>
            </p:cNvPr>
            <p:cNvSpPr/>
            <p:nvPr/>
          </p:nvSpPr>
          <p:spPr>
            <a:xfrm>
              <a:off x="457200" y="2009540"/>
              <a:ext cx="3758400" cy="3758400"/>
            </a:xfrm>
            <a:prstGeom prst="ellipse">
              <a:avLst/>
            </a:prstGeom>
            <a:solidFill>
              <a:srgbClr val="8246AF"/>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16" name="ico-control-panel">
              <a:extLst>
                <a:ext uri="{FF2B5EF4-FFF2-40B4-BE49-F238E27FC236}">
                  <a16:creationId xmlns:a16="http://schemas.microsoft.com/office/drawing/2014/main" id="{C19DFC9E-7116-4E59-8B29-60136F1DBF1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1013396" y="2372700"/>
              <a:ext cx="2646008" cy="2646000"/>
            </a:xfrm>
            <a:prstGeom prst="rect">
              <a:avLst/>
            </a:prstGeom>
          </p:spPr>
        </p:pic>
      </p:grpSp>
    </p:spTree>
    <p:extLst>
      <p:ext uri="{BB962C8B-B14F-4D97-AF65-F5344CB8AC3E}">
        <p14:creationId xmlns:p14="http://schemas.microsoft.com/office/powerpoint/2010/main" val="311344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nodeType="afterEffect">
                                  <p:stCondLst>
                                    <p:cond delay="0"/>
                                  </p:stCondLst>
                                  <p:childTnLst>
                                    <p:anim calcmode="lin" valueType="num">
                                      <p:cBhvr>
                                        <p:cTn id="6" dur="500"/>
                                        <p:tgtEl>
                                          <p:spTgt spid="27"/>
                                        </p:tgtEl>
                                        <p:attrNameLst>
                                          <p:attrName>ppt_w</p:attrName>
                                        </p:attrNameLst>
                                      </p:cBhvr>
                                      <p:tavLst>
                                        <p:tav tm="0">
                                          <p:val>
                                            <p:strVal val="ppt_w"/>
                                          </p:val>
                                        </p:tav>
                                        <p:tav tm="100000">
                                          <p:val>
                                            <p:fltVal val="0"/>
                                          </p:val>
                                        </p:tav>
                                      </p:tavLst>
                                    </p:anim>
                                    <p:anim calcmode="lin" valueType="num">
                                      <p:cBhvr>
                                        <p:cTn id="7" dur="500"/>
                                        <p:tgtEl>
                                          <p:spTgt spid="27"/>
                                        </p:tgtEl>
                                        <p:attrNameLst>
                                          <p:attrName>ppt_h</p:attrName>
                                        </p:attrNameLst>
                                      </p:cBhvr>
                                      <p:tavLst>
                                        <p:tav tm="0">
                                          <p:val>
                                            <p:strVal val="ppt_h"/>
                                          </p:val>
                                        </p:tav>
                                        <p:tav tm="100000">
                                          <p:val>
                                            <p:strVal val="ppt_h"/>
                                          </p:val>
                                        </p:tav>
                                      </p:tavLst>
                                    </p:anim>
                                    <p:set>
                                      <p:cBhvr>
                                        <p:cTn id="8" dur="1" fill="hold">
                                          <p:stCondLst>
                                            <p:cond delay="499"/>
                                          </p:stCondLst>
                                        </p:cTn>
                                        <p:tgtEl>
                                          <p:spTgt spid="27"/>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strVal val="#ppt_h"/>
                                          </p:val>
                                        </p:tav>
                                        <p:tav tm="100000">
                                          <p:val>
                                            <p:strVal val="#ppt_h"/>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250" fill="hold"/>
                                        <p:tgtEl>
                                          <p:spTgt spid="32"/>
                                        </p:tgtEl>
                                        <p:attrNameLst>
                                          <p:attrName>ppt_x</p:attrName>
                                        </p:attrNameLst>
                                      </p:cBhvr>
                                      <p:tavLst>
                                        <p:tav tm="0">
                                          <p:val>
                                            <p:strVal val="1+#ppt_w/2"/>
                                          </p:val>
                                        </p:tav>
                                        <p:tav tm="100000">
                                          <p:val>
                                            <p:strVal val="#ppt_x"/>
                                          </p:val>
                                        </p:tav>
                                      </p:tavLst>
                                    </p:anim>
                                    <p:anim calcmode="lin" valueType="num">
                                      <p:cBhvr additive="base">
                                        <p:cTn id="17" dur="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7E4DAB-277D-4FB0-AE8F-9301341A188E}"/>
              </a:ext>
            </a:extLst>
          </p:cNvPr>
          <p:cNvGraphicFramePr>
            <a:graphicFrameLocks noChangeAspect="1"/>
          </p:cNvGraphicFramePr>
          <p:nvPr>
            <p:custDataLst>
              <p:tags r:id="rId2"/>
            </p:custDataLst>
            <p:extLst>
              <p:ext uri="{D42A27DB-BD31-4B8C-83A1-F6EECF244321}">
                <p14:modId xmlns:p14="http://schemas.microsoft.com/office/powerpoint/2010/main" val="3163251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61"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FF7E4DAB-277D-4FB0-AE8F-9301341A18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499D7B17-289D-4F08-9A79-B7D9F69D81CA}"/>
              </a:ext>
            </a:extLst>
          </p:cNvPr>
          <p:cNvSpPr txBox="1"/>
          <p:nvPr/>
        </p:nvSpPr>
        <p:spPr>
          <a:xfrm>
            <a:off x="4697875" y="2926938"/>
            <a:ext cx="7036925" cy="1923604"/>
          </a:xfrm>
          <a:prstGeom prst="rect">
            <a:avLst/>
          </a:prstGeom>
          <a:noFill/>
        </p:spPr>
        <p:txBody>
          <a:bodyPr wrap="square" lIns="0" tIns="0" rIns="0" bIns="0" anchor="ctr">
            <a:spAutoFit/>
          </a:bodyPr>
          <a:lstStyle/>
          <a:p>
            <a:pPr>
              <a:spcBef>
                <a:spcPts val="600"/>
              </a:spcBef>
              <a:buSzPct val="100000"/>
            </a:pPr>
            <a:r>
              <a:rPr lang="en-GB" sz="3600" b="1" dirty="0">
                <a:solidFill>
                  <a:srgbClr val="FF8C00"/>
                </a:solidFill>
                <a:latin typeface="+mj-lt"/>
              </a:rPr>
              <a:t>Cost efficiencies</a:t>
            </a:r>
          </a:p>
          <a:p>
            <a:pPr>
              <a:spcBef>
                <a:spcPts val="600"/>
              </a:spcBef>
              <a:buSzPct val="100000"/>
            </a:pPr>
            <a:r>
              <a:rPr lang="en-GB" sz="2800" dirty="0">
                <a:solidFill>
                  <a:schemeClr val="bg1"/>
                </a:solidFill>
              </a:rPr>
              <a:t>to increase cost efficiency by diverting more capacity to value added activities and creating greater number of levers to manage costs</a:t>
            </a:r>
          </a:p>
        </p:txBody>
      </p:sp>
      <p:sp useBgFill="1">
        <p:nvSpPr>
          <p:cNvPr id="34" name="Rectangle 33">
            <a:extLst>
              <a:ext uri="{FF2B5EF4-FFF2-40B4-BE49-F238E27FC236}">
                <a16:creationId xmlns:a16="http://schemas.microsoft.com/office/drawing/2014/main" id="{832237E5-BC8A-47B2-A4DC-9E97F1D90D5E}"/>
              </a:ext>
            </a:extLst>
          </p:cNvPr>
          <p:cNvSpPr/>
          <p:nvPr/>
        </p:nvSpPr>
        <p:spPr>
          <a:xfrm>
            <a:off x="0" y="1397000"/>
            <a:ext cx="4223220" cy="5461000"/>
          </a:xfrm>
          <a:prstGeom prst="rect">
            <a:avLst/>
          </a:prstGeom>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grpSp>
        <p:nvGrpSpPr>
          <p:cNvPr id="7" name="Group 6">
            <a:extLst>
              <a:ext uri="{FF2B5EF4-FFF2-40B4-BE49-F238E27FC236}">
                <a16:creationId xmlns:a16="http://schemas.microsoft.com/office/drawing/2014/main" id="{D2F442C6-825A-4B73-ADEF-6B6BD2553442}"/>
              </a:ext>
            </a:extLst>
          </p:cNvPr>
          <p:cNvGrpSpPr/>
          <p:nvPr/>
        </p:nvGrpSpPr>
        <p:grpSpPr>
          <a:xfrm>
            <a:off x="457200" y="2009540"/>
            <a:ext cx="3758400" cy="3758400"/>
            <a:chOff x="457200" y="2009540"/>
            <a:chExt cx="3758400" cy="3758400"/>
          </a:xfrm>
        </p:grpSpPr>
        <p:sp>
          <p:nvSpPr>
            <p:cNvPr id="26" name="Oval 25">
              <a:extLst>
                <a:ext uri="{FF2B5EF4-FFF2-40B4-BE49-F238E27FC236}">
                  <a16:creationId xmlns:a16="http://schemas.microsoft.com/office/drawing/2014/main" id="{1BD908CD-6AF4-4CFB-A0B4-41900232BBF6}"/>
                </a:ext>
              </a:extLst>
            </p:cNvPr>
            <p:cNvSpPr/>
            <p:nvPr/>
          </p:nvSpPr>
          <p:spPr>
            <a:xfrm>
              <a:off x="457200" y="2009540"/>
              <a:ext cx="3758400" cy="3758400"/>
            </a:xfrm>
            <a:prstGeom prst="ellipse">
              <a:avLst/>
            </a:prstGeom>
            <a:solidFill>
              <a:srgbClr val="8246AF"/>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16" name="ico-control-panel">
              <a:extLst>
                <a:ext uri="{FF2B5EF4-FFF2-40B4-BE49-F238E27FC236}">
                  <a16:creationId xmlns:a16="http://schemas.microsoft.com/office/drawing/2014/main" id="{C19DFC9E-7116-4E59-8B29-60136F1DBF1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1013396" y="2372700"/>
              <a:ext cx="2646008" cy="2646000"/>
            </a:xfrm>
            <a:prstGeom prst="rect">
              <a:avLst/>
            </a:prstGeom>
          </p:spPr>
        </p:pic>
      </p:grpSp>
      <p:sp>
        <p:nvSpPr>
          <p:cNvPr id="2" name="Title 1">
            <a:extLst>
              <a:ext uri="{FF2B5EF4-FFF2-40B4-BE49-F238E27FC236}">
                <a16:creationId xmlns:a16="http://schemas.microsoft.com/office/drawing/2014/main" id="{F6BBC136-EA81-4A53-8D44-B7EE1F228C72}"/>
              </a:ext>
            </a:extLst>
          </p:cNvPr>
          <p:cNvSpPr>
            <a:spLocks noGrp="1"/>
          </p:cNvSpPr>
          <p:nvPr>
            <p:ph type="title"/>
          </p:nvPr>
        </p:nvSpPr>
        <p:spPr>
          <a:xfrm>
            <a:off x="457200" y="384048"/>
            <a:ext cx="11277600" cy="758952"/>
          </a:xfrm>
        </p:spPr>
        <p:txBody>
          <a:bodyPr vert="horz"/>
          <a:lstStyle/>
          <a:p>
            <a:r>
              <a:rPr lang="en-US" dirty="0"/>
              <a:t>The adoption of Cloud is a key enabler to broader </a:t>
            </a:r>
            <a:br>
              <a:rPr lang="en-US" dirty="0"/>
            </a:br>
            <a:r>
              <a:rPr lang="en-US" dirty="0"/>
              <a:t>Digital Transformation</a:t>
            </a:r>
            <a:endParaRPr lang="en-GB" dirty="0"/>
          </a:p>
        </p:txBody>
      </p:sp>
      <p:grpSp>
        <p:nvGrpSpPr>
          <p:cNvPr id="8" name="Group 7">
            <a:extLst>
              <a:ext uri="{FF2B5EF4-FFF2-40B4-BE49-F238E27FC236}">
                <a16:creationId xmlns:a16="http://schemas.microsoft.com/office/drawing/2014/main" id="{5B02CF70-1173-4860-A93D-62A3B3A83B3B}"/>
              </a:ext>
            </a:extLst>
          </p:cNvPr>
          <p:cNvGrpSpPr/>
          <p:nvPr/>
        </p:nvGrpSpPr>
        <p:grpSpPr>
          <a:xfrm>
            <a:off x="457200" y="2009540"/>
            <a:ext cx="3758400" cy="3758400"/>
            <a:chOff x="457200" y="6131100"/>
            <a:chExt cx="3758400" cy="3758400"/>
          </a:xfrm>
        </p:grpSpPr>
        <p:sp>
          <p:nvSpPr>
            <p:cNvPr id="35" name="Oval 34">
              <a:extLst>
                <a:ext uri="{FF2B5EF4-FFF2-40B4-BE49-F238E27FC236}">
                  <a16:creationId xmlns:a16="http://schemas.microsoft.com/office/drawing/2014/main" id="{B81616B9-96AB-4E55-A6D1-4A5D9799A0B4}"/>
                </a:ext>
              </a:extLst>
            </p:cNvPr>
            <p:cNvSpPr/>
            <p:nvPr/>
          </p:nvSpPr>
          <p:spPr>
            <a:xfrm>
              <a:off x="457200" y="6131100"/>
              <a:ext cx="3758400" cy="3758400"/>
            </a:xfrm>
            <a:prstGeom prst="ellipse">
              <a:avLst/>
            </a:prstGeom>
            <a:solidFill>
              <a:srgbClr val="FF8C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19" name="ico-wealth-management">
              <a:extLst>
                <a:ext uri="{FF2B5EF4-FFF2-40B4-BE49-F238E27FC236}">
                  <a16:creationId xmlns:a16="http://schemas.microsoft.com/office/drawing/2014/main" id="{64386D70-DFAE-4633-887E-B1AF9A5FDB3D}"/>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3396" y="6687300"/>
              <a:ext cx="2646008" cy="2646000"/>
            </a:xfrm>
            <a:prstGeom prst="rect">
              <a:avLst/>
            </a:prstGeom>
          </p:spPr>
        </p:pic>
      </p:grpSp>
    </p:spTree>
    <p:extLst>
      <p:ext uri="{BB962C8B-B14F-4D97-AF65-F5344CB8AC3E}">
        <p14:creationId xmlns:p14="http://schemas.microsoft.com/office/powerpoint/2010/main" val="180030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nodeType="after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strVal val="ppt_h"/>
                                          </p:val>
                                        </p:tav>
                                      </p:tavLst>
                                    </p:anim>
                                    <p:set>
                                      <p:cBhvr>
                                        <p:cTn id="8" dur="1" fill="hold">
                                          <p:stCondLst>
                                            <p:cond delay="499"/>
                                          </p:stCondLst>
                                        </p:cTn>
                                        <p:tgtEl>
                                          <p:spTgt spid="7"/>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strVal val="#ppt_h"/>
                                          </p:val>
                                        </p:tav>
                                        <p:tav tm="100000">
                                          <p:val>
                                            <p:strVal val="#ppt_h"/>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250" fill="hold"/>
                                        <p:tgtEl>
                                          <p:spTgt spid="30"/>
                                        </p:tgtEl>
                                        <p:attrNameLst>
                                          <p:attrName>ppt_x</p:attrName>
                                        </p:attrNameLst>
                                      </p:cBhvr>
                                      <p:tavLst>
                                        <p:tav tm="0">
                                          <p:val>
                                            <p:strVal val="1+#ppt_w/2"/>
                                          </p:val>
                                        </p:tav>
                                        <p:tav tm="100000">
                                          <p:val>
                                            <p:strVal val="#ppt_x"/>
                                          </p:val>
                                        </p:tav>
                                      </p:tavLst>
                                    </p:anim>
                                    <p:anim calcmode="lin" valueType="num">
                                      <p:cBhvr additive="base">
                                        <p:cTn id="17" dur="2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7E4DAB-277D-4FB0-AE8F-9301341A188E}"/>
              </a:ext>
            </a:extLst>
          </p:cNvPr>
          <p:cNvGraphicFramePr>
            <a:graphicFrameLocks noChangeAspect="1"/>
          </p:cNvGraphicFramePr>
          <p:nvPr>
            <p:custDataLst>
              <p:tags r:id="rId2"/>
            </p:custDataLst>
            <p:extLst>
              <p:ext uri="{D42A27DB-BD31-4B8C-83A1-F6EECF244321}">
                <p14:modId xmlns:p14="http://schemas.microsoft.com/office/powerpoint/2010/main" val="698275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5"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FF7E4DAB-277D-4FB0-AE8F-9301341A18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03E26B93-55B8-4604-ABE4-4BB52E6DAF8D}"/>
              </a:ext>
            </a:extLst>
          </p:cNvPr>
          <p:cNvSpPr txBox="1"/>
          <p:nvPr/>
        </p:nvSpPr>
        <p:spPr>
          <a:xfrm>
            <a:off x="4697875" y="2926938"/>
            <a:ext cx="7036925" cy="1923604"/>
          </a:xfrm>
          <a:prstGeom prst="rect">
            <a:avLst/>
          </a:prstGeom>
          <a:noFill/>
        </p:spPr>
        <p:txBody>
          <a:bodyPr wrap="square" lIns="0" tIns="0" rIns="0" bIns="0" anchor="ctr">
            <a:spAutoFit/>
          </a:bodyPr>
          <a:lstStyle/>
          <a:p>
            <a:pPr>
              <a:spcBef>
                <a:spcPts val="600"/>
              </a:spcBef>
              <a:buSzPct val="100000"/>
            </a:pPr>
            <a:r>
              <a:rPr lang="en-GB" sz="3600" b="1" dirty="0">
                <a:solidFill>
                  <a:srgbClr val="EE3D8B"/>
                </a:solidFill>
                <a:latin typeface="+mj-lt"/>
              </a:rPr>
              <a:t>Improved resilience</a:t>
            </a:r>
          </a:p>
          <a:p>
            <a:pPr>
              <a:spcBef>
                <a:spcPts val="600"/>
              </a:spcBef>
              <a:buSzPct val="100000"/>
            </a:pPr>
            <a:r>
              <a:rPr lang="en-GB" sz="2800" dirty="0">
                <a:solidFill>
                  <a:schemeClr val="bg1"/>
                </a:solidFill>
              </a:rPr>
              <a:t>to ensure security, operational continuity and resilience of your services by reducing technical debt and risk from legacy technology</a:t>
            </a:r>
          </a:p>
        </p:txBody>
      </p:sp>
      <p:sp useBgFill="1">
        <p:nvSpPr>
          <p:cNvPr id="34" name="Rectangle 33">
            <a:extLst>
              <a:ext uri="{FF2B5EF4-FFF2-40B4-BE49-F238E27FC236}">
                <a16:creationId xmlns:a16="http://schemas.microsoft.com/office/drawing/2014/main" id="{832237E5-BC8A-47B2-A4DC-9E97F1D90D5E}"/>
              </a:ext>
            </a:extLst>
          </p:cNvPr>
          <p:cNvSpPr/>
          <p:nvPr/>
        </p:nvSpPr>
        <p:spPr>
          <a:xfrm>
            <a:off x="0" y="1397000"/>
            <a:ext cx="4223220" cy="5461000"/>
          </a:xfrm>
          <a:prstGeom prst="rect">
            <a:avLst/>
          </a:prstGeom>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grpSp>
        <p:nvGrpSpPr>
          <p:cNvPr id="8" name="Group 7">
            <a:extLst>
              <a:ext uri="{FF2B5EF4-FFF2-40B4-BE49-F238E27FC236}">
                <a16:creationId xmlns:a16="http://schemas.microsoft.com/office/drawing/2014/main" id="{5B02CF70-1173-4860-A93D-62A3B3A83B3B}"/>
              </a:ext>
            </a:extLst>
          </p:cNvPr>
          <p:cNvGrpSpPr/>
          <p:nvPr/>
        </p:nvGrpSpPr>
        <p:grpSpPr>
          <a:xfrm>
            <a:off x="464820" y="2009540"/>
            <a:ext cx="3758400" cy="3758400"/>
            <a:chOff x="457200" y="6131100"/>
            <a:chExt cx="3758400" cy="3758400"/>
          </a:xfrm>
        </p:grpSpPr>
        <p:sp>
          <p:nvSpPr>
            <p:cNvPr id="35" name="Oval 34">
              <a:extLst>
                <a:ext uri="{FF2B5EF4-FFF2-40B4-BE49-F238E27FC236}">
                  <a16:creationId xmlns:a16="http://schemas.microsoft.com/office/drawing/2014/main" id="{B81616B9-96AB-4E55-A6D1-4A5D9799A0B4}"/>
                </a:ext>
              </a:extLst>
            </p:cNvPr>
            <p:cNvSpPr/>
            <p:nvPr/>
          </p:nvSpPr>
          <p:spPr>
            <a:xfrm>
              <a:off x="457200" y="6131100"/>
              <a:ext cx="3758400" cy="3758400"/>
            </a:xfrm>
            <a:prstGeom prst="ellipse">
              <a:avLst/>
            </a:prstGeom>
            <a:solidFill>
              <a:srgbClr val="FF8C0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19" name="ico-wealth-management">
              <a:extLst>
                <a:ext uri="{FF2B5EF4-FFF2-40B4-BE49-F238E27FC236}">
                  <a16:creationId xmlns:a16="http://schemas.microsoft.com/office/drawing/2014/main" id="{64386D70-DFAE-4633-887E-B1AF9A5FDB3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3396" y="6687300"/>
              <a:ext cx="2646008" cy="2646000"/>
            </a:xfrm>
            <a:prstGeom prst="rect">
              <a:avLst/>
            </a:prstGeom>
          </p:spPr>
        </p:pic>
      </p:grpSp>
      <p:sp>
        <p:nvSpPr>
          <p:cNvPr id="2" name="Title 1">
            <a:extLst>
              <a:ext uri="{FF2B5EF4-FFF2-40B4-BE49-F238E27FC236}">
                <a16:creationId xmlns:a16="http://schemas.microsoft.com/office/drawing/2014/main" id="{F6BBC136-EA81-4A53-8D44-B7EE1F228C72}"/>
              </a:ext>
            </a:extLst>
          </p:cNvPr>
          <p:cNvSpPr>
            <a:spLocks noGrp="1"/>
          </p:cNvSpPr>
          <p:nvPr>
            <p:ph type="title"/>
          </p:nvPr>
        </p:nvSpPr>
        <p:spPr>
          <a:xfrm>
            <a:off x="457200" y="384048"/>
            <a:ext cx="11277600" cy="758952"/>
          </a:xfrm>
        </p:spPr>
        <p:txBody>
          <a:bodyPr vert="horz"/>
          <a:lstStyle/>
          <a:p>
            <a:r>
              <a:rPr lang="en-US" dirty="0"/>
              <a:t>The adoption of Cloud is a key enabler to broader </a:t>
            </a:r>
            <a:br>
              <a:rPr lang="en-US" dirty="0"/>
            </a:br>
            <a:r>
              <a:rPr lang="en-US" dirty="0"/>
              <a:t>Digital Transformation</a:t>
            </a:r>
            <a:endParaRPr lang="en-GB" dirty="0"/>
          </a:p>
        </p:txBody>
      </p:sp>
      <p:grpSp>
        <p:nvGrpSpPr>
          <p:cNvPr id="9" name="Group 8">
            <a:extLst>
              <a:ext uri="{FF2B5EF4-FFF2-40B4-BE49-F238E27FC236}">
                <a16:creationId xmlns:a16="http://schemas.microsoft.com/office/drawing/2014/main" id="{7BA7133E-A7DF-4870-A6DC-A15D4DF4A902}"/>
              </a:ext>
            </a:extLst>
          </p:cNvPr>
          <p:cNvGrpSpPr/>
          <p:nvPr/>
        </p:nvGrpSpPr>
        <p:grpSpPr>
          <a:xfrm>
            <a:off x="464820" y="2009540"/>
            <a:ext cx="3758400" cy="3758400"/>
            <a:chOff x="457200" y="4270998"/>
            <a:chExt cx="3758400" cy="3758400"/>
          </a:xfrm>
        </p:grpSpPr>
        <p:sp>
          <p:nvSpPr>
            <p:cNvPr id="29" name="Oval 28">
              <a:extLst>
                <a:ext uri="{FF2B5EF4-FFF2-40B4-BE49-F238E27FC236}">
                  <a16:creationId xmlns:a16="http://schemas.microsoft.com/office/drawing/2014/main" id="{08EDA3A7-4CD8-48A8-821C-76353BCB5ED6}"/>
                </a:ext>
              </a:extLst>
            </p:cNvPr>
            <p:cNvSpPr/>
            <p:nvPr/>
          </p:nvSpPr>
          <p:spPr>
            <a:xfrm>
              <a:off x="457200" y="4270998"/>
              <a:ext cx="3758400" cy="3758400"/>
            </a:xfrm>
            <a:prstGeom prst="ellipse">
              <a:avLst/>
            </a:prstGeom>
            <a:solidFill>
              <a:srgbClr val="EE3D8B"/>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22" name="ico-supply-chain">
              <a:extLst>
                <a:ext uri="{FF2B5EF4-FFF2-40B4-BE49-F238E27FC236}">
                  <a16:creationId xmlns:a16="http://schemas.microsoft.com/office/drawing/2014/main" id="{CF9124EC-5A74-4DB8-BEBA-53A18DA6DE0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13396" y="4827198"/>
              <a:ext cx="2646008" cy="2646000"/>
            </a:xfrm>
            <a:prstGeom prst="rect">
              <a:avLst/>
            </a:prstGeom>
          </p:spPr>
        </p:pic>
      </p:grpSp>
    </p:spTree>
    <p:extLst>
      <p:ext uri="{BB962C8B-B14F-4D97-AF65-F5344CB8AC3E}">
        <p14:creationId xmlns:p14="http://schemas.microsoft.com/office/powerpoint/2010/main" val="24293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nodeType="after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strVal val="ppt_h"/>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strVal val="#ppt_h"/>
                                          </p:val>
                                        </p:tav>
                                        <p:tav tm="100000">
                                          <p:val>
                                            <p:strVal val="#ppt_h"/>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250" fill="hold"/>
                                        <p:tgtEl>
                                          <p:spTgt spid="27"/>
                                        </p:tgtEl>
                                        <p:attrNameLst>
                                          <p:attrName>ppt_x</p:attrName>
                                        </p:attrNameLst>
                                      </p:cBhvr>
                                      <p:tavLst>
                                        <p:tav tm="0">
                                          <p:val>
                                            <p:strVal val="1+#ppt_w/2"/>
                                          </p:val>
                                        </p:tav>
                                        <p:tav tm="100000">
                                          <p:val>
                                            <p:strVal val="#ppt_x"/>
                                          </p:val>
                                        </p:tav>
                                      </p:tavLst>
                                    </p:anim>
                                    <p:anim calcmode="lin" valueType="num">
                                      <p:cBhvr additive="base">
                                        <p:cTn id="17"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7E4DAB-277D-4FB0-AE8F-9301341A188E}"/>
              </a:ext>
            </a:extLst>
          </p:cNvPr>
          <p:cNvGraphicFramePr>
            <a:graphicFrameLocks noChangeAspect="1"/>
          </p:cNvGraphicFramePr>
          <p:nvPr>
            <p:custDataLst>
              <p:tags r:id="rId2"/>
            </p:custDataLst>
            <p:extLst>
              <p:ext uri="{D42A27DB-BD31-4B8C-83A1-F6EECF244321}">
                <p14:modId xmlns:p14="http://schemas.microsoft.com/office/powerpoint/2010/main" val="3869586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31"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FF7E4DAB-277D-4FB0-AE8F-9301341A18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6" name="Group 45">
            <a:extLst>
              <a:ext uri="{FF2B5EF4-FFF2-40B4-BE49-F238E27FC236}">
                <a16:creationId xmlns:a16="http://schemas.microsoft.com/office/drawing/2014/main" id="{9F49EB58-E0A0-4D1B-AB51-2E7FA276EC30}"/>
              </a:ext>
            </a:extLst>
          </p:cNvPr>
          <p:cNvGrpSpPr/>
          <p:nvPr/>
        </p:nvGrpSpPr>
        <p:grpSpPr>
          <a:xfrm>
            <a:off x="3453142" y="-3263765"/>
            <a:ext cx="5285717" cy="2902997"/>
            <a:chOff x="3453142" y="1396998"/>
            <a:chExt cx="5285717" cy="2902997"/>
          </a:xfrm>
        </p:grpSpPr>
        <p:sp>
          <p:nvSpPr>
            <p:cNvPr id="47" name="Freeform: Shape 46">
              <a:extLst>
                <a:ext uri="{FF2B5EF4-FFF2-40B4-BE49-F238E27FC236}">
                  <a16:creationId xmlns:a16="http://schemas.microsoft.com/office/drawing/2014/main" id="{8F35D9AE-7E79-4739-A13E-C0BED1708F10}"/>
                </a:ext>
              </a:extLst>
            </p:cNvPr>
            <p:cNvSpPr/>
            <p:nvPr/>
          </p:nvSpPr>
          <p:spPr>
            <a:xfrm>
              <a:off x="3453142" y="1396998"/>
              <a:ext cx="5285717" cy="2902997"/>
            </a:xfrm>
            <a:custGeom>
              <a:avLst/>
              <a:gdLst>
                <a:gd name="connsiteX0" fmla="*/ 2048850 w 5624595"/>
                <a:gd name="connsiteY0" fmla="*/ 0 h 3089114"/>
                <a:gd name="connsiteX1" fmla="*/ 3109967 w 5624595"/>
                <a:gd name="connsiteY1" fmla="*/ 618491 h 3089114"/>
                <a:gd name="connsiteX2" fmla="*/ 3173154 w 5624595"/>
                <a:gd name="connsiteY2" fmla="*/ 797485 h 3089114"/>
                <a:gd name="connsiteX3" fmla="*/ 3230470 w 5624595"/>
                <a:gd name="connsiteY3" fmla="*/ 770128 h 3089114"/>
                <a:gd name="connsiteX4" fmla="*/ 3678733 w 5624595"/>
                <a:gd name="connsiteY4" fmla="*/ 690547 h 3089114"/>
                <a:gd name="connsiteX5" fmla="*/ 4806954 w 5624595"/>
                <a:gd name="connsiteY5" fmla="*/ 1499127 h 3089114"/>
                <a:gd name="connsiteX6" fmla="*/ 4807638 w 5624595"/>
                <a:gd name="connsiteY6" fmla="*/ 1505097 h 3089114"/>
                <a:gd name="connsiteX7" fmla="*/ 4880984 w 5624595"/>
                <a:gd name="connsiteY7" fmla="*/ 1501142 h 3089114"/>
                <a:gd name="connsiteX8" fmla="*/ 5624595 w 5624595"/>
                <a:gd name="connsiteY8" fmla="*/ 2295128 h 3089114"/>
                <a:gd name="connsiteX9" fmla="*/ 4880984 w 5624595"/>
                <a:gd name="connsiteY9" fmla="*/ 3089114 h 3089114"/>
                <a:gd name="connsiteX10" fmla="*/ 4840792 w 5624595"/>
                <a:gd name="connsiteY10" fmla="*/ 3086947 h 3089114"/>
                <a:gd name="connsiteX11" fmla="*/ 4798177 w 5624595"/>
                <a:gd name="connsiteY11" fmla="*/ 3089101 h 3089114"/>
                <a:gd name="connsiteX12" fmla="*/ 4693624 w 5624595"/>
                <a:gd name="connsiteY12" fmla="*/ 3086423 h 3089114"/>
                <a:gd name="connsiteX13" fmla="*/ 954160 w 5624595"/>
                <a:gd name="connsiteY13" fmla="*/ 3086423 h 3089114"/>
                <a:gd name="connsiteX14" fmla="*/ 779330 w 5624595"/>
                <a:gd name="connsiteY14" fmla="*/ 3086423 h 3089114"/>
                <a:gd name="connsiteX15" fmla="*/ 697773 w 5624595"/>
                <a:gd name="connsiteY15" fmla="*/ 3076366 h 3089114"/>
                <a:gd name="connsiteX16" fmla="*/ 0 w 5624595"/>
                <a:gd name="connsiteY16" fmla="*/ 2185340 h 3089114"/>
                <a:gd name="connsiteX17" fmla="*/ 457344 w 5624595"/>
                <a:gd name="connsiteY17" fmla="*/ 1385607 h 3089114"/>
                <a:gd name="connsiteX18" fmla="*/ 517181 w 5624595"/>
                <a:gd name="connsiteY18" fmla="*/ 1355608 h 3089114"/>
                <a:gd name="connsiteX19" fmla="*/ 546151 w 5624595"/>
                <a:gd name="connsiteY19" fmla="*/ 1262283 h 3089114"/>
                <a:gd name="connsiteX20" fmla="*/ 807942 w 5624595"/>
                <a:gd name="connsiteY20" fmla="*/ 944374 h 3089114"/>
                <a:gd name="connsiteX21" fmla="*/ 911507 w 5624595"/>
                <a:gd name="connsiteY21" fmla="*/ 888161 h 3089114"/>
                <a:gd name="connsiteX22" fmla="*/ 920630 w 5624595"/>
                <a:gd name="connsiteY22" fmla="*/ 808579 h 3089114"/>
                <a:gd name="connsiteX23" fmla="*/ 2048850 w 5624595"/>
                <a:gd name="connsiteY23" fmla="*/ 0 h 308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4595" h="3089114">
                  <a:moveTo>
                    <a:pt x="2048850" y="0"/>
                  </a:moveTo>
                  <a:cubicBezTo>
                    <a:pt x="2525865" y="0"/>
                    <a:pt x="2935142" y="255029"/>
                    <a:pt x="3109967" y="618491"/>
                  </a:cubicBezTo>
                  <a:lnTo>
                    <a:pt x="3173154" y="797485"/>
                  </a:lnTo>
                  <a:lnTo>
                    <a:pt x="3230470" y="770128"/>
                  </a:lnTo>
                  <a:cubicBezTo>
                    <a:pt x="3368248" y="718884"/>
                    <a:pt x="3519726" y="690547"/>
                    <a:pt x="3678733" y="690547"/>
                  </a:cubicBezTo>
                  <a:cubicBezTo>
                    <a:pt x="4235253" y="690547"/>
                    <a:pt x="4699569" y="1037670"/>
                    <a:pt x="4806954" y="1499127"/>
                  </a:cubicBezTo>
                  <a:lnTo>
                    <a:pt x="4807638" y="1505097"/>
                  </a:lnTo>
                  <a:lnTo>
                    <a:pt x="4880984" y="1501142"/>
                  </a:lnTo>
                  <a:cubicBezTo>
                    <a:pt x="5291669" y="1501142"/>
                    <a:pt x="5624595" y="1856622"/>
                    <a:pt x="5624595" y="2295128"/>
                  </a:cubicBezTo>
                  <a:cubicBezTo>
                    <a:pt x="5624595" y="2733634"/>
                    <a:pt x="5291669" y="3089114"/>
                    <a:pt x="4880984" y="3089114"/>
                  </a:cubicBezTo>
                  <a:lnTo>
                    <a:pt x="4840792" y="3086947"/>
                  </a:lnTo>
                  <a:lnTo>
                    <a:pt x="4798177" y="3089101"/>
                  </a:lnTo>
                  <a:cubicBezTo>
                    <a:pt x="4763951" y="3089250"/>
                    <a:pt x="4729085" y="3088105"/>
                    <a:pt x="4693624" y="3086423"/>
                  </a:cubicBezTo>
                  <a:lnTo>
                    <a:pt x="954160" y="3086423"/>
                  </a:lnTo>
                  <a:lnTo>
                    <a:pt x="779330" y="3086423"/>
                  </a:lnTo>
                  <a:lnTo>
                    <a:pt x="697773" y="3076366"/>
                  </a:lnTo>
                  <a:cubicBezTo>
                    <a:pt x="299554" y="2991558"/>
                    <a:pt x="0" y="2624856"/>
                    <a:pt x="0" y="2185340"/>
                  </a:cubicBezTo>
                  <a:cubicBezTo>
                    <a:pt x="0" y="1840005"/>
                    <a:pt x="184930" y="1539622"/>
                    <a:pt x="457344" y="1385607"/>
                  </a:cubicBezTo>
                  <a:lnTo>
                    <a:pt x="517181" y="1355608"/>
                  </a:lnTo>
                  <a:lnTo>
                    <a:pt x="546151" y="1262283"/>
                  </a:lnTo>
                  <a:cubicBezTo>
                    <a:pt x="600997" y="1132612"/>
                    <a:pt x="692619" y="1022284"/>
                    <a:pt x="807942" y="944374"/>
                  </a:cubicBezTo>
                  <a:lnTo>
                    <a:pt x="911507" y="888161"/>
                  </a:lnTo>
                  <a:lnTo>
                    <a:pt x="920630" y="808579"/>
                  </a:lnTo>
                  <a:cubicBezTo>
                    <a:pt x="1028014" y="347124"/>
                    <a:pt x="1492332" y="0"/>
                    <a:pt x="2048850" y="0"/>
                  </a:cubicBezTo>
                  <a:close/>
                </a:path>
              </a:pathLst>
            </a:custGeom>
            <a:solidFill>
              <a:schemeClr val="tx1"/>
            </a:solidFill>
            <a:ln w="3810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noAutofit/>
            </a:bodyPr>
            <a:lstStyle/>
            <a:p>
              <a:pPr algn="ctr"/>
              <a:endParaRPr lang="en-GB" sz="1400" kern="0" dirty="0" err="1">
                <a:solidFill>
                  <a:schemeClr val="tx1"/>
                </a:solidFill>
              </a:endParaRPr>
            </a:p>
          </p:txBody>
        </p:sp>
        <p:sp>
          <p:nvSpPr>
            <p:cNvPr id="48" name="TextBox 47">
              <a:extLst>
                <a:ext uri="{FF2B5EF4-FFF2-40B4-BE49-F238E27FC236}">
                  <a16:creationId xmlns:a16="http://schemas.microsoft.com/office/drawing/2014/main" id="{6FF32F15-D792-4C17-B434-7355841C8EA4}"/>
                </a:ext>
              </a:extLst>
            </p:cNvPr>
            <p:cNvSpPr txBox="1"/>
            <p:nvPr/>
          </p:nvSpPr>
          <p:spPr>
            <a:xfrm>
              <a:off x="3679717" y="2511205"/>
              <a:ext cx="4558112" cy="1569660"/>
            </a:xfrm>
            <a:prstGeom prst="rect">
              <a:avLst/>
            </a:prstGeom>
            <a:noFill/>
          </p:spPr>
          <p:txBody>
            <a:bodyPr wrap="square">
              <a:spAutoFit/>
            </a:bodyPr>
            <a:lstStyle/>
            <a:p>
              <a:pPr algn="ctr"/>
              <a:r>
                <a:rPr kumimoji="0" lang="en-GB" sz="2400" b="0" i="0" u="none" baseline="0" dirty="0">
                  <a:solidFill>
                    <a:schemeClr val="bg1"/>
                  </a:solidFill>
                  <a:effectLst/>
                  <a:latin typeface="+mn-lt"/>
                  <a:ea typeface="+mn-ea"/>
                  <a:cs typeface="+mn-cs"/>
                </a:rPr>
                <a:t>Cloud is a catalyst to revamp</a:t>
              </a:r>
              <a:br>
                <a:rPr kumimoji="0" lang="en-GB" sz="2400" b="0" i="0" u="none" baseline="0" dirty="0">
                  <a:solidFill>
                    <a:schemeClr val="bg1"/>
                  </a:solidFill>
                  <a:effectLst/>
                  <a:latin typeface="+mn-lt"/>
                  <a:ea typeface="+mn-ea"/>
                  <a:cs typeface="+mn-cs"/>
                </a:rPr>
              </a:br>
              <a:r>
                <a:rPr kumimoji="0" lang="en-GB" sz="2400" b="0" i="0" u="none" baseline="0" dirty="0">
                  <a:solidFill>
                    <a:schemeClr val="bg1"/>
                  </a:solidFill>
                  <a:effectLst/>
                  <a:latin typeface="+mn-lt"/>
                  <a:ea typeface="+mn-ea"/>
                  <a:cs typeface="+mn-cs"/>
                </a:rPr>
                <a:t>the bank’s strategy, operating</a:t>
              </a:r>
              <a:br>
                <a:rPr kumimoji="0" lang="en-GB" sz="2400" b="0" i="0" u="none" baseline="0" dirty="0">
                  <a:solidFill>
                    <a:schemeClr val="bg1"/>
                  </a:solidFill>
                  <a:effectLst/>
                  <a:latin typeface="+mn-lt"/>
                  <a:ea typeface="+mn-ea"/>
                  <a:cs typeface="+mn-cs"/>
                </a:rPr>
              </a:br>
              <a:r>
                <a:rPr kumimoji="0" lang="en-GB" sz="2400" b="0" i="0" u="none" baseline="0" dirty="0">
                  <a:solidFill>
                    <a:schemeClr val="bg1"/>
                  </a:solidFill>
                  <a:effectLst/>
                  <a:latin typeface="+mn-lt"/>
                  <a:ea typeface="+mn-ea"/>
                  <a:cs typeface="+mn-cs"/>
                </a:rPr>
                <a:t>model, and ways of working…</a:t>
              </a:r>
              <a:br>
                <a:rPr kumimoji="0" lang="en-GB" sz="2400" b="0" i="0" u="none" baseline="0" dirty="0">
                  <a:solidFill>
                    <a:schemeClr val="bg1"/>
                  </a:solidFill>
                  <a:effectLst/>
                  <a:latin typeface="+mn-lt"/>
                  <a:ea typeface="+mn-ea"/>
                  <a:cs typeface="+mn-cs"/>
                </a:rPr>
              </a:br>
              <a:r>
                <a:rPr kumimoji="0" lang="en-GB" sz="2400" b="0" i="0" u="none" baseline="0" dirty="0">
                  <a:solidFill>
                    <a:schemeClr val="bg1"/>
                  </a:solidFill>
                  <a:effectLst/>
                  <a:latin typeface="+mn-lt"/>
                  <a:ea typeface="+mn-ea"/>
                  <a:cs typeface="+mn-cs"/>
                </a:rPr>
                <a:t>to deliver value to your customers</a:t>
              </a:r>
              <a:endParaRPr kumimoji="0" lang="en-GB" sz="2400" b="0" i="0" u="none" baseline="0" dirty="0">
                <a:solidFill>
                  <a:schemeClr val="bg1"/>
                </a:solidFill>
                <a:latin typeface="+mn-lt"/>
                <a:ea typeface="+mn-ea"/>
                <a:cs typeface="+mn-cs"/>
              </a:endParaRPr>
            </a:p>
          </p:txBody>
        </p:sp>
      </p:grpSp>
      <p:sp useBgFill="1">
        <p:nvSpPr>
          <p:cNvPr id="49" name="Rectangle 48">
            <a:extLst>
              <a:ext uri="{FF2B5EF4-FFF2-40B4-BE49-F238E27FC236}">
                <a16:creationId xmlns:a16="http://schemas.microsoft.com/office/drawing/2014/main" id="{9E551149-9018-4D0F-BEE9-BE8027B25E73}"/>
              </a:ext>
            </a:extLst>
          </p:cNvPr>
          <p:cNvSpPr/>
          <p:nvPr/>
        </p:nvSpPr>
        <p:spPr>
          <a:xfrm>
            <a:off x="0" y="-1"/>
            <a:ext cx="12192000" cy="1291971"/>
          </a:xfrm>
          <a:prstGeom prst="rect">
            <a:avLst/>
          </a:prstGeom>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sp>
        <p:nvSpPr>
          <p:cNvPr id="27" name="TextBox 26">
            <a:extLst>
              <a:ext uri="{FF2B5EF4-FFF2-40B4-BE49-F238E27FC236}">
                <a16:creationId xmlns:a16="http://schemas.microsoft.com/office/drawing/2014/main" id="{03E26B93-55B8-4604-ABE4-4BB52E6DAF8D}"/>
              </a:ext>
            </a:extLst>
          </p:cNvPr>
          <p:cNvSpPr txBox="1"/>
          <p:nvPr/>
        </p:nvSpPr>
        <p:spPr>
          <a:xfrm>
            <a:off x="4697875" y="3142382"/>
            <a:ext cx="7036925" cy="1492716"/>
          </a:xfrm>
          <a:prstGeom prst="rect">
            <a:avLst/>
          </a:prstGeom>
          <a:noFill/>
        </p:spPr>
        <p:txBody>
          <a:bodyPr wrap="square" lIns="0" tIns="0" rIns="0" bIns="0" anchor="ctr">
            <a:spAutoFit/>
          </a:bodyPr>
          <a:lstStyle/>
          <a:p>
            <a:pPr>
              <a:spcBef>
                <a:spcPts val="600"/>
              </a:spcBef>
              <a:buSzPct val="100000"/>
            </a:pPr>
            <a:r>
              <a:rPr lang="en-GB" sz="3600" b="1" dirty="0">
                <a:solidFill>
                  <a:schemeClr val="accent6"/>
                </a:solidFill>
                <a:latin typeface="+mj-lt"/>
              </a:rPr>
              <a:t>Positive sustainability impact</a:t>
            </a:r>
          </a:p>
          <a:p>
            <a:pPr>
              <a:spcBef>
                <a:spcPts val="600"/>
              </a:spcBef>
              <a:buSzPct val="100000"/>
            </a:pPr>
            <a:r>
              <a:rPr lang="en-GB" sz="2800" dirty="0">
                <a:solidFill>
                  <a:schemeClr val="bg1"/>
                </a:solidFill>
              </a:rPr>
              <a:t>to deliver on carbon reduction</a:t>
            </a:r>
            <a:br>
              <a:rPr lang="en-GB" sz="2800" dirty="0">
                <a:solidFill>
                  <a:schemeClr val="bg1"/>
                </a:solidFill>
              </a:rPr>
            </a:br>
            <a:r>
              <a:rPr lang="en-GB" sz="2800" dirty="0">
                <a:solidFill>
                  <a:schemeClr val="bg1"/>
                </a:solidFill>
              </a:rPr>
              <a:t>and responsible innovation</a:t>
            </a:r>
          </a:p>
        </p:txBody>
      </p:sp>
      <p:sp useBgFill="1">
        <p:nvSpPr>
          <p:cNvPr id="34" name="Rectangle 33">
            <a:extLst>
              <a:ext uri="{FF2B5EF4-FFF2-40B4-BE49-F238E27FC236}">
                <a16:creationId xmlns:a16="http://schemas.microsoft.com/office/drawing/2014/main" id="{832237E5-BC8A-47B2-A4DC-9E97F1D90D5E}"/>
              </a:ext>
            </a:extLst>
          </p:cNvPr>
          <p:cNvSpPr/>
          <p:nvPr/>
        </p:nvSpPr>
        <p:spPr>
          <a:xfrm>
            <a:off x="0" y="1397000"/>
            <a:ext cx="4223220" cy="5461000"/>
          </a:xfrm>
          <a:prstGeom prst="rect">
            <a:avLst/>
          </a:prstGeom>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grpSp>
        <p:nvGrpSpPr>
          <p:cNvPr id="18" name="Group 17">
            <a:extLst>
              <a:ext uri="{FF2B5EF4-FFF2-40B4-BE49-F238E27FC236}">
                <a16:creationId xmlns:a16="http://schemas.microsoft.com/office/drawing/2014/main" id="{FB948DE4-66A4-4C1D-B9A3-A3AE97500E90}"/>
              </a:ext>
            </a:extLst>
          </p:cNvPr>
          <p:cNvGrpSpPr/>
          <p:nvPr/>
        </p:nvGrpSpPr>
        <p:grpSpPr>
          <a:xfrm>
            <a:off x="464820" y="2009540"/>
            <a:ext cx="3758400" cy="3758400"/>
            <a:chOff x="457200" y="4270998"/>
            <a:chExt cx="3758400" cy="3758400"/>
          </a:xfrm>
        </p:grpSpPr>
        <p:sp>
          <p:nvSpPr>
            <p:cNvPr id="20" name="Oval 19">
              <a:extLst>
                <a:ext uri="{FF2B5EF4-FFF2-40B4-BE49-F238E27FC236}">
                  <a16:creationId xmlns:a16="http://schemas.microsoft.com/office/drawing/2014/main" id="{1E8BE6DD-485F-45A0-96A1-0D7CED851E4B}"/>
                </a:ext>
              </a:extLst>
            </p:cNvPr>
            <p:cNvSpPr/>
            <p:nvPr/>
          </p:nvSpPr>
          <p:spPr>
            <a:xfrm>
              <a:off x="457200" y="4270998"/>
              <a:ext cx="3758400" cy="3758400"/>
            </a:xfrm>
            <a:prstGeom prst="ellipse">
              <a:avLst/>
            </a:prstGeom>
            <a:solidFill>
              <a:srgbClr val="EE3D8B"/>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23" name="ico-supply-chain">
              <a:extLst>
                <a:ext uri="{FF2B5EF4-FFF2-40B4-BE49-F238E27FC236}">
                  <a16:creationId xmlns:a16="http://schemas.microsoft.com/office/drawing/2014/main" id="{655D69DF-DD82-498A-9C8E-A83A58C9E05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3396" y="4827198"/>
              <a:ext cx="2646008" cy="2646000"/>
            </a:xfrm>
            <a:prstGeom prst="rect">
              <a:avLst/>
            </a:prstGeom>
          </p:spPr>
        </p:pic>
      </p:grpSp>
      <p:sp>
        <p:nvSpPr>
          <p:cNvPr id="2" name="Title 1">
            <a:extLst>
              <a:ext uri="{FF2B5EF4-FFF2-40B4-BE49-F238E27FC236}">
                <a16:creationId xmlns:a16="http://schemas.microsoft.com/office/drawing/2014/main" id="{F6BBC136-EA81-4A53-8D44-B7EE1F228C72}"/>
              </a:ext>
            </a:extLst>
          </p:cNvPr>
          <p:cNvSpPr>
            <a:spLocks noGrp="1"/>
          </p:cNvSpPr>
          <p:nvPr>
            <p:ph type="title"/>
          </p:nvPr>
        </p:nvSpPr>
        <p:spPr>
          <a:xfrm>
            <a:off x="457200" y="384048"/>
            <a:ext cx="11277600" cy="758952"/>
          </a:xfrm>
        </p:spPr>
        <p:txBody>
          <a:bodyPr vert="horz"/>
          <a:lstStyle/>
          <a:p>
            <a:r>
              <a:rPr lang="en-US" dirty="0"/>
              <a:t>The adoption of Cloud is a key enabler to broader </a:t>
            </a:r>
            <a:br>
              <a:rPr lang="en-US" dirty="0"/>
            </a:br>
            <a:r>
              <a:rPr lang="en-US" dirty="0"/>
              <a:t>Digital Transformation</a:t>
            </a:r>
            <a:endParaRPr lang="en-GB" dirty="0"/>
          </a:p>
        </p:txBody>
      </p:sp>
      <p:grpSp>
        <p:nvGrpSpPr>
          <p:cNvPr id="7" name="Group 6">
            <a:extLst>
              <a:ext uri="{FF2B5EF4-FFF2-40B4-BE49-F238E27FC236}">
                <a16:creationId xmlns:a16="http://schemas.microsoft.com/office/drawing/2014/main" id="{2ED7CFD9-A63A-4AA4-BD7B-179D2F2AC72F}"/>
              </a:ext>
            </a:extLst>
          </p:cNvPr>
          <p:cNvGrpSpPr/>
          <p:nvPr/>
        </p:nvGrpSpPr>
        <p:grpSpPr>
          <a:xfrm>
            <a:off x="464820" y="2009540"/>
            <a:ext cx="3758400" cy="3758400"/>
            <a:chOff x="464820" y="4594752"/>
            <a:chExt cx="3758400" cy="3758400"/>
          </a:xfrm>
        </p:grpSpPr>
        <p:sp>
          <p:nvSpPr>
            <p:cNvPr id="26" name="Oval 25">
              <a:extLst>
                <a:ext uri="{FF2B5EF4-FFF2-40B4-BE49-F238E27FC236}">
                  <a16:creationId xmlns:a16="http://schemas.microsoft.com/office/drawing/2014/main" id="{F64BC286-A145-49AA-8E8D-B288ACB2CC87}"/>
                </a:ext>
              </a:extLst>
            </p:cNvPr>
            <p:cNvSpPr/>
            <p:nvPr/>
          </p:nvSpPr>
          <p:spPr>
            <a:xfrm>
              <a:off x="464820" y="4594752"/>
              <a:ext cx="3758400" cy="3758400"/>
            </a:xfrm>
            <a:prstGeom prst="ellipse">
              <a:avLst/>
            </a:prstGeom>
            <a:solidFill>
              <a:schemeClr val="accent6"/>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dirty="0" err="1">
                <a:solidFill>
                  <a:schemeClr val="tx1"/>
                </a:solidFill>
              </a:endParaRPr>
            </a:p>
          </p:txBody>
        </p:sp>
        <p:pic>
          <p:nvPicPr>
            <p:cNvPr id="13" name="ico-ecology">
              <a:extLst>
                <a:ext uri="{FF2B5EF4-FFF2-40B4-BE49-F238E27FC236}">
                  <a16:creationId xmlns:a16="http://schemas.microsoft.com/office/drawing/2014/main" id="{6FD241ED-DABA-4724-ACBF-6512F561D9E9}"/>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21016" y="5150952"/>
              <a:ext cx="2646008" cy="2646000"/>
            </a:xfrm>
            <a:prstGeom prst="rect">
              <a:avLst/>
            </a:prstGeom>
          </p:spPr>
        </p:pic>
      </p:grpSp>
    </p:spTree>
    <p:extLst>
      <p:ext uri="{BB962C8B-B14F-4D97-AF65-F5344CB8AC3E}">
        <p14:creationId xmlns:p14="http://schemas.microsoft.com/office/powerpoint/2010/main" val="360912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xit" presetSubtype="10" fill="hold" nodeType="afterEffect">
                                  <p:stCondLst>
                                    <p:cond delay="0"/>
                                  </p:stCondLst>
                                  <p:childTnLst>
                                    <p:anim calcmode="lin" valueType="num">
                                      <p:cBhvr>
                                        <p:cTn id="6" dur="500"/>
                                        <p:tgtEl>
                                          <p:spTgt spid="18"/>
                                        </p:tgtEl>
                                        <p:attrNameLst>
                                          <p:attrName>ppt_w</p:attrName>
                                        </p:attrNameLst>
                                      </p:cBhvr>
                                      <p:tavLst>
                                        <p:tav tm="0">
                                          <p:val>
                                            <p:strVal val="ppt_w"/>
                                          </p:val>
                                        </p:tav>
                                        <p:tav tm="100000">
                                          <p:val>
                                            <p:fltVal val="0"/>
                                          </p:val>
                                        </p:tav>
                                      </p:tavLst>
                                    </p:anim>
                                    <p:anim calcmode="lin" valueType="num">
                                      <p:cBhvr>
                                        <p:cTn id="7" dur="500"/>
                                        <p:tgtEl>
                                          <p:spTgt spid="18"/>
                                        </p:tgtEl>
                                        <p:attrNameLst>
                                          <p:attrName>ppt_h</p:attrName>
                                        </p:attrNameLst>
                                      </p:cBhvr>
                                      <p:tavLst>
                                        <p:tav tm="0">
                                          <p:val>
                                            <p:strVal val="ppt_h"/>
                                          </p:val>
                                        </p:tav>
                                        <p:tav tm="100000">
                                          <p:val>
                                            <p:strVal val="ppt_h"/>
                                          </p:val>
                                        </p:tav>
                                      </p:tavLst>
                                    </p:anim>
                                    <p:set>
                                      <p:cBhvr>
                                        <p:cTn id="8" dur="1" fill="hold">
                                          <p:stCondLst>
                                            <p:cond delay="499"/>
                                          </p:stCondLst>
                                        </p:cTn>
                                        <p:tgtEl>
                                          <p:spTgt spid="18"/>
                                        </p:tgtEl>
                                        <p:attrNameLst>
                                          <p:attrName>style.visibility</p:attrName>
                                        </p:attrNameLst>
                                      </p:cBhvr>
                                      <p:to>
                                        <p:strVal val="hidden"/>
                                      </p:to>
                                    </p:set>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fltVal val="0"/>
                                          </p:val>
                                        </p:tav>
                                        <p:tav tm="100000">
                                          <p:val>
                                            <p:strVal val="#ppt_w"/>
                                          </p:val>
                                        </p:tav>
                                      </p:tavLst>
                                    </p:anim>
                                    <p:anim calcmode="lin" valueType="num">
                                      <p:cBhvr>
                                        <p:cTn id="13" dur="250" fill="hold"/>
                                        <p:tgtEl>
                                          <p:spTgt spid="7"/>
                                        </p:tgtEl>
                                        <p:attrNameLst>
                                          <p:attrName>ppt_h</p:attrName>
                                        </p:attrNameLst>
                                      </p:cBhvr>
                                      <p:tavLst>
                                        <p:tav tm="0">
                                          <p:val>
                                            <p:strVal val="#ppt_h"/>
                                          </p:val>
                                        </p:tav>
                                        <p:tav tm="100000">
                                          <p:val>
                                            <p:strVal val="#ppt_h"/>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250" fill="hold"/>
                                        <p:tgtEl>
                                          <p:spTgt spid="27"/>
                                        </p:tgtEl>
                                        <p:attrNameLst>
                                          <p:attrName>ppt_x</p:attrName>
                                        </p:attrNameLst>
                                      </p:cBhvr>
                                      <p:tavLst>
                                        <p:tav tm="0">
                                          <p:val>
                                            <p:strVal val="1+#ppt_w/2"/>
                                          </p:val>
                                        </p:tav>
                                        <p:tav tm="100000">
                                          <p:val>
                                            <p:strVal val="#ppt_x"/>
                                          </p:val>
                                        </p:tav>
                                      </p:tavLst>
                                    </p:anim>
                                    <p:anim calcmode="lin" valueType="num">
                                      <p:cBhvr additive="base">
                                        <p:cTn id="17" dur="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DTP_TOOLSPOWERPOINTCONFIGV2" val="{&quot;ConfigName&quot;:&quot;Oliver Wyman Widescreen&quot;,&quot;BracketAndBrace&quot;:{&quot;Brace&quot;:{&quot;Line&quot;:{&quot;Visible&quot;:true,&quot;Color&quot;:[{&quot;Source&quot;:2,&quot;Data&quot;:&quot;msoThemeColorText1&quot;}],&quot;Width&quot;:0.75},&quot;Width&quot;:14.4,&quot;Height&quot;:144.0,&quot;Adjustments&quot;:[0.5],&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Text1&quot;}],&quot;Name&quot;:&quot;+mn-lt&quot;,&quot;Style&quot;:0,&quot;Size&quot;:10},&quot;FillColor&quot;:[{&quot;Source&quot;:2,&quot;Data&quot;:&quot;msoThemeColorBackground1&quot;}],&quot;Line&quot;:{&quot;Visible&quot;:true,&quot;Color&quot;:[{&quot;Source&quot;:2,&quot;Data&quot;:&quot;msoThemeColorText1&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6},&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1&quot;}],&quot;Name&quot;:&quot;+mn-lt&quot;,&quot;Style&quot;:2,&quot;Size&quot;:10},&quot;Line&quot;:{&quot;Visible&quot;:true,&quot;Color&quot;:[{&quot;Source&quot;:2,&quot;Data&quot;:&quot;msoThemeColorAccent1&quot;}],&quot;Width&quot;:0.75},&quot;Fill&quot;:{&quot;FillType&quot;:0,&quot;Color&quot;:[]}},&quot;Ghost&quot;:{&quot;Font&quot;:{&quot;Color&quot;:[{&quot;Source&quot;:2,&quot;Data&quot;:&quot;msoThemeColorAccent3&quot;}],&quot;Name&quot;:&quot;+mn-lt&quot;,&quot;Style&quot;:0,&quot;Size&quot;:11}}}"/>
  <p:tag name="DTP_TOOLSPOWERPOINTCONFIG" val="{&quot;ConfigName&quot;:&quot;Oliver Wyman Widescreen&quot;,&quot;BracketAndBrace&quot;:{&quot;Brace&quot;:{&quot;Line&quot;:{&quot;Visible&quot;:true,&quot;Color&quot;:[{&quot;Source&quot;:2,&quot;Data&quot;:&quot;msoThemeColorText1&quot;}],&quot;Width&quot;:0.75},&quot;Width&quot;:14.4,&quot;Height&quot;:144.0,&quot;Adjustments&quot;:[1.0],&quot;AdjustmentsString&quot;:&quot;1&quot;},&quot;Bracket&quot;:{&quot;Line&quot;:{&quot;Visible&quot;:true,&quot;Color&quot;:[{&quot;Source&quot;:2,&quot;Data&quot;:&quot;msoThemeColorText1&quot;}],&quot;Width&quot;:0.75},&quot;Width&quot;:7.2,&quot;Height&quot;:144.0,&quot;Adjustments&quot;:[1.0],&quot;AdjustmentsString&quot;:&quot;1&quot;}},&quot;CalloutOutline&quot;:{&quot;Line&quot;:{&quot;Visible&quot;:true,&quot;Color&quot;:[{&quot;Source&quot;:2,&quot;Data&quot;:&quot;msoThemeColorAccent4&quot;}],&quot;Width&quot;:0.75},&quot;FillColor&quot;:[{&quot;Source&quot;:2,&quot;Data&quot;:&quot;msoThemeColorAccent4&quot;}],&quot;Font&quot;:{&quot;Color&quot;:[{&quot;Source&quot;:2,&quot;Data&quot;:&quot;msoThemeColorText1&quot;}],&quot;Name&quot;:&quot;+mn-lt&quot;,&quot;Style&quot;:0,&quot;Size&quot;:12}},&quot;Caret&quot;:{&quot;FillColor&quot;:[],&quot;LineColor&quot;:[{&quot;Source&quot;:2,&quot;Data&quot;:&quot;msoThemeColorText1&quot;}],&quot;SmallCaretLineWeight&quot;:1.5,&quot;LargeCaretLineWeight&quot;:2.25},&quot;Lines&quot;:{&quot;LineColor&quot;:[{&quot;Source&quot;:2,&quot;Data&quot;:&quot;msoThemeColorText1&quot;}],&quot;LineWidth&quot;:0.75},&quot;Circle&quot;:{&quot;Offset&quot;:&quot;-5, 2&quot;,&quot;Font&quot;:{&quot;Color&quot;:[{&quot;Source&quot;:2,&quot;Data&quot;:&quot;msoThemeColorText1&quot;}],&quot;Name&quot;:&quot;+mn-lt&quot;,&quot;Style&quot;:0,&quot;Size&quot;:10},&quot;FillColor&quot;:[{&quot;Source&quot;:2,&quot;Data&quot;:&quot;msoThemeColorBackground1&quot;}],&quot;Line&quot;:{&quot;Visible&quot;:true,&quot;Color&quot;:[{&quot;Source&quot;:2,&quot;Data&quot;:&quot;msoThemeColorText1&quot;}],&quot;Width&quot;:0.75}},&quot;CrossTick&quot;:{&quot;Cross&quot;:{&quot;Visible&quot;:true,&quot;Color&quot;:[{&quot;Source&quot;:2,&quot;Data&quot;:&quot;msoThemeColorText1&quot;}],&quot;Width&quot;:1.5},&quot;Tick&quot;:{&quot;Visible&quot;:true,&quot;Color&quot;:[{&quot;Source&quot;:2,&quot;Data&quot;:&quot;msoThemeColorText1&quot;}],&quot;Width&quot;:1.5}},&quot;Highlight&quot;:{&quot;Line&quot;:{&quot;Visible&quot;:true,&quot;Color&quot;:[{&quot;Source&quot;:0,&quot;Data&quot;:&quot;Yellow&quot;},{&quot;Source&quot;:1,&quot;Data&quot;:&quot;0x00BEFF&quot;}],&quot;Width&quot;:1.5},&quot;Font&quot;:{&quot;Color&quot;:[{&quot;Source&quot;:0,&quot;Data&quot;:&quot;Yellow&quot;},{&quot;Source&quot;:1,&quot;Data&quot;:&quot;0x00BEFF&quot;}],&quot;Name&quot;:&quot;+mn-lt&quot;,&quot;Style&quot;:1,&quot;Size&quot;:12},&quot;Alignment&quot;:1,&quot;VerticalAnchor&quot;:1},&quot;Title&quot;:{&quot;SubTitle&quot;:{&quot;Font&quot;:{&quot;Color&quot;:[{&quot;Source&quot;:2,&quot;Data&quot;:&quot;msoThemeColorText1&quot;}],&quot;Name&quot;:&quot;+mn-lt&quot;,&quot;Style&quot;:0,&quot;Size&quot;:16},&quot;AllCaps&quot;:false}},&quot;Headings&quot;:{&quot;Heading&quot;:{&quot;Font&quot;:{&quot;Color&quot;:[{&quot;Source&quot;:2,&quot;Data&quot;:&quot;msoThemeColorText1&quot;}],&quot;Name&quot;:&quot;+mn-lt&quot;,&quot;Style&quot;:2,&quot;Size&quot;:14}},&quot;Subheading&quot;:{&quot;Font&quot;:{&quot;Color&quot;:[{&quot;Source&quot;:2,&quot;Data&quot;:&quot;msoThemeColorText1&quot;}],&quot;Name&quot;:&quot;+mn-lt&quot;,&quot;Style&quot;:0,&quot;Size&quot;:14}}},&quot;Conclusion&quot;:{&quot;Fill&quot;:{&quot;FillType&quot;:0,&quot;Color&quot;:[]},&quot;VisibleBorders&quot;:[3,1],&quot;Line&quot;:{&quot;Visible&quot;:true,&quot;Color&quot;:[{&quot;Source&quot;:2,&quot;Data&quot;:&quot;msoThemeColorText1&quot;}],&quot;Width&quot;:0.75},&quot;Font&quot;:{&quot;Color&quot;:[{&quot;Source&quot;:2,&quot;Data&quot;:&quot;msoThemeColorText1&quot;}],&quot;Name&quot;:&quot;+mn-lt&quot;,&quot;Style&quot;:0,&quot;Size&quot;:16}},&quot;FootNote&quot;:{&quot;Font&quot;:{&quot;Color&quot;:[{&quot;Source&quot;:2,&quot;Data&quot;:&quot;msoThemeColorText1&quot;}],&quot;Name&quot;:&quot;+mn-lt&quot;,&quot;Style&quot;:0,&quot;Size&quot;:8},&quot;VerticalAnchor&quot;:4},&quot;Bullet&quot;:{&quot;List1Level&quot;:1,&quot;List2Level&quot;:2,&quot;List3Level&quot;:3,&quot;List4Level&quot;:4},&quot;TableSettings&quot;:{&quot;Heading&quot;:{&quot;Font&quot;:{&quot;Color&quot;:[{&quot;Source&quot;:2,&quot;Data&quot;:&quot;msoThemeColorText1&quot;}],&quot;Name&quot;:&quot;+mn-lt&quot;,&quot;Style&quot;:2,&quot;Size&quot;:null},&quot;Alignment&quot;:1,&quot;VerticalAnchor&quot;:4},&quot;RowHeading&quot;:{&quot;Font&quot;:{&quot;Color&quot;:[{&quot;Source&quot;:2,&quot;Data&quot;:&quot;msoThemeColorText1&quot;}],&quot;Name&quot;:&quot;+mn-lt&quot;,&quot;Style&quot;:2,&quot;Size&quot;:null},&quot;Alignment&quot;:1,&quot;VerticalAnchor&quot;:1},&quot;Text&quot;:{&quot;Font&quot;:{&quot;Color&quot;:[{&quot;Source&quot;:2,&quot;Data&quot;:&quot;msoThemeColorText1&quot;}],&quot;Name&quot;:&quot;+mn-lt&quot;,&quot;Style&quot;:0,&quot;Size&quot;:null},&quot;Alignment&quot;:1,&quot;VerticalAnchor&quot;:1},&quot;Lines&quot;:{&quot;Visible&quot;:true,&quot;Color&quot;:[{&quot;Source&quot;:2,&quot;Data&quot;:&quot;msoThemeColorText1&quot;}],&quot;Width&quot;:0.75}},&quot;Harvey&quot;:{&quot;Lines&quot;:{&quot;Visible&quot;:true,&quot;Color&quot;:[{&quot;Source&quot;:2,&quot;Data&quot;:&quot;msoThemeColorAccent1&quot;}],&quot;Width&quot;:0.75},&quot;ArcFill&quot;:[{&quot;Source&quot;:2,&quot;Data&quot;:&quot;msoThemeColorAccent1&quot;}],&quot;BallFill&quot;:[{&quot;Source&quot;:2,&quot;Data&quot;:&quot;msoThemeColorBackground1&quot;}]},&quot;Label&quot;:{&quot;Font&quot;:{&quot;Color&quot;:[{&quot;Source&quot;:2,&quot;Data&quot;:&quot;msoThemeColorAccent1&quot;}],&quot;Name&quot;:&quot;+mn-lt&quot;,&quot;Style&quot;:2,&quot;Size&quot;:10},&quot;Line&quot;:{&quot;Visible&quot;:true,&quot;Color&quot;:[{&quot;Source&quot;:2,&quot;Data&quot;:&quot;msoThemeColorAccent1&quot;}],&quot;Width&quot;:0.75}},&quot;Ghost&quot;:{&quot;Font&quot;:{&quot;Color&quot;:[{&quot;Source&quot;:2,&quot;Data&quot;:&quot;msoThemeColorAccent3&quot;}],&quot;Name&quot;:&quot;+mn-lt&quot;,&quot;Style&quot;:0,&quot;Size&quot;:1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Widescreen 16x9.potx" id="{2424723C-DCAF-4D64-B3DB-C56EB77CF2CE}" vid="{E8AFB1E0-F6E7-4D6B-87BC-BF239EBCB6D8}"/>
    </a:ext>
  </a:extLst>
</a:theme>
</file>

<file path=ppt/theme/theme2.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potx" id="{3BD3F9C2-E0F5-4CEF-8789-E4AB830419DB}" vid="{79E2AB3F-92A5-4A76-BFD1-0EDE0A7B893B}"/>
    </a:ext>
  </a:extLst>
</a:theme>
</file>

<file path=ppt/theme/theme3.xml><?xml version="1.0" encoding="utf-8"?>
<a:theme xmlns:a="http://schemas.openxmlformats.org/drawingml/2006/main" name="Oliver Wyman">
  <a:themeElements>
    <a:clrScheme name="Oliver Wyman">
      <a:dk1>
        <a:srgbClr val="000000"/>
      </a:dk1>
      <a:lt1>
        <a:srgbClr val="FFFFFF"/>
      </a:lt1>
      <a:dk2>
        <a:srgbClr val="000000"/>
      </a:dk2>
      <a:lt2>
        <a:srgbClr val="FFFFFF"/>
      </a:lt2>
      <a:accent1>
        <a:srgbClr val="002C77"/>
      </a:accent1>
      <a:accent2>
        <a:srgbClr val="009DE0"/>
      </a:accent2>
      <a:accent3>
        <a:srgbClr val="949494"/>
      </a:accent3>
      <a:accent4>
        <a:srgbClr val="DADADA"/>
      </a:accent4>
      <a:accent5>
        <a:srgbClr val="275D38"/>
      </a:accent5>
      <a:accent6>
        <a:srgbClr val="00AC41"/>
      </a:accent6>
      <a:hlink>
        <a:srgbClr val="2C6EF2"/>
      </a:hlink>
      <a:folHlink>
        <a:srgbClr val="2C6EF2"/>
      </a:folHlink>
    </a:clrScheme>
    <a:fontScheme name="Oliver Wyman">
      <a:majorFont>
        <a:latin typeface="MMC Display Condensed"/>
        <a:ea typeface=""/>
        <a:cs typeface=""/>
        <a:font script="Jpan" typeface="Meiryo"/>
        <a:font script="Hang" typeface="맑은 고딕"/>
        <a:font script="Hans" typeface="Microsoft YaHei"/>
        <a:font script="Hant" typeface="Microsoft YaHei"/>
        <a:font script="Arab" typeface="Dubai"/>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custClrLst>
    <a:custClr name="Dark blue">
      <a:srgbClr val="002C77"/>
    </a:custClr>
    <a:custClr name="Dark gray">
      <a:srgbClr val="565656"/>
    </a:custClr>
    <a:custClr name="Dark green">
      <a:srgbClr val="275D38"/>
    </a:custClr>
    <a:custClr name="Dark yellow">
      <a:srgbClr val="965D00"/>
    </a:custClr>
    <a:custClr name="Dark orange">
      <a:srgbClr val="A32E00"/>
    </a:custClr>
    <a:custClr name="Dark crimson">
      <a:srgbClr val="9A1C1F"/>
    </a:custClr>
    <a:custClr name="Dark pink">
      <a:srgbClr val="B2025B"/>
    </a:custClr>
    <a:custClr name="Dark purple">
      <a:srgbClr val="463282"/>
    </a:custClr>
    <a:custClr name="Dark blue gray">
      <a:srgbClr val="4E6287"/>
    </a:custClr>
    <a:custClr name="Danger red">
      <a:srgbClr val="C53532"/>
    </a:custClr>
    <a:custClr name="Blue">
      <a:srgbClr val="009DE0"/>
    </a:custClr>
    <a:custClr name="Gray">
      <a:srgbClr val="949494"/>
    </a:custClr>
    <a:custClr name="Green">
      <a:srgbClr val="00AC41"/>
    </a:custClr>
    <a:custClr name="Yellow">
      <a:srgbClr val="FFBE00"/>
    </a:custClr>
    <a:custClr name="Orange">
      <a:srgbClr val="FF8C00"/>
    </a:custClr>
    <a:custClr name="Crimson">
      <a:srgbClr val="EF4E45"/>
    </a:custClr>
    <a:custClr name="Pink">
      <a:srgbClr val="EE3D8B"/>
    </a:custClr>
    <a:custClr name="Purple">
      <a:srgbClr val="8246AF"/>
    </a:custClr>
    <a:custClr name="Blue gray">
      <a:srgbClr val="8096B2"/>
    </a:custClr>
    <a:custClr name="Warning yellow">
      <a:srgbClr val="FFBE00"/>
    </a:custClr>
    <a:custClr name="Light blue">
      <a:srgbClr val="76D3FF"/>
    </a:custClr>
    <a:custClr name="Light gray">
      <a:srgbClr val="DADADA"/>
    </a:custClr>
    <a:custClr name="Light green">
      <a:srgbClr val="ADDFB3"/>
    </a:custClr>
    <a:custClr name="Light yellow">
      <a:srgbClr val="FFE580"/>
    </a:custClr>
    <a:custClr name="Light orange">
      <a:srgbClr val="FFCA94"/>
    </a:custClr>
    <a:custClr name="Light crimson">
      <a:srgbClr val="FFAEA6"/>
    </a:custClr>
    <a:custClr name="Light pink">
      <a:srgbClr val="F8ACBE"/>
    </a:custClr>
    <a:custClr name="Light purple">
      <a:srgbClr val="CCB3E0"/>
    </a:custClr>
    <a:custClr name="Light blue gray">
      <a:srgbClr val="BED3E4"/>
    </a:custClr>
    <a:custClr name="Success green">
      <a:srgbClr val="14853D"/>
    </a:custClr>
    <a:custClr name="Table blue">
      <a:srgbClr val="C7EDFF"/>
    </a:custClr>
    <a:custClr name="Table gray">
      <a:srgbClr val="F0F0F0"/>
    </a:custClr>
  </a:custClrLst>
  <a:extLst>
    <a:ext uri="{05A4C25C-085E-4340-85A3-A5531E510DB2}">
      <thm15:themeFamily xmlns:thm15="http://schemas.microsoft.com/office/thememl/2012/main" name="Classic Print.potx" id="{3BD3F9C2-E0F5-4CEF-8789-E4AB830419DB}" vid="{79E2AB3F-92A5-4A76-BFD1-0EDE0A7B893B}"/>
    </a:ext>
  </a:extLst>
</a:theme>
</file>

<file path=customUI/customUI14.xml><?xml version="1.0" encoding="utf-8"?>
<mso:customUI xmlns:mso="http://schemas.microsoft.com/office/2009/07/customui">
  <mso:ribbon>
    <mso:contextualTabs>
      <mso:tabSet idMso="TabSetTableTools">
        <mso:tab idQ="mso:TabTableToolsDesign">
          <mso:group idQ="mso:GroupTableStylesPowerPoint" visible="false"/>
          <mso:group id="OWTable" label="Table" autoScale="true">
            <mso:gallery idQ="mso:ShadingColorPicker" visible="true"/>
            <mso:control idQ="mso:TableBordersMenu" visible="true"/>
          </mso:group>
        </mso:tab>
      </mso:tabSet>
    </mso:contextualTabs>
  </mso:ribbon>
</mso:customUI>
</file>

<file path=docProps/app.xml><?xml version="1.0" encoding="utf-8"?>
<Properties xmlns="http://schemas.openxmlformats.org/officeDocument/2006/extended-properties" xmlns:vt="http://schemas.openxmlformats.org/officeDocument/2006/docPropsVTypes">
  <Template>Widescreen 16x9</Template>
  <TotalTime>0</TotalTime>
  <Words>721</Words>
  <Application>Microsoft Office PowerPoint</Application>
  <PresentationFormat>Widescreen</PresentationFormat>
  <Paragraphs>114</Paragraphs>
  <Slides>20</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Calibri</vt:lpstr>
      <vt:lpstr>MMC Display Condensed</vt:lpstr>
      <vt:lpstr>Arial</vt:lpstr>
      <vt:lpstr>Oliver Wyman</vt:lpstr>
      <vt:lpstr>think-cell Slide</vt:lpstr>
      <vt:lpstr>PowerPoint Presentation</vt:lpstr>
      <vt:lpstr>PowerPoint Presentation</vt:lpstr>
      <vt:lpstr>PowerPoint Presentation</vt:lpstr>
      <vt:lpstr>PowerPoint Presentation</vt:lpstr>
      <vt:lpstr>The adoption of Cloud is a key enabler to broader  Digital Transformation</vt:lpstr>
      <vt:lpstr>The adoption of Cloud is a key enabler to broader  Digital Transformation</vt:lpstr>
      <vt:lpstr>The adoption of Cloud is a key enabler to broader  Digital Transformation</vt:lpstr>
      <vt:lpstr>The adoption of Cloud is a key enabler to broader  Digital Transformation</vt:lpstr>
      <vt:lpstr>The adoption of Cloud is a key enabler to broader  Digital Transformation</vt:lpstr>
      <vt:lpstr>PowerPoint Presentation</vt:lpstr>
      <vt:lpstr>PowerPoint Presentation</vt:lpstr>
      <vt:lpstr>PowerPoint Presentation</vt:lpstr>
      <vt:lpstr>PowerPoint Presentation</vt:lpstr>
      <vt:lpstr>PowerPoint Presentation</vt:lpstr>
      <vt:lpstr>PowerPoint Presentation</vt:lpstr>
      <vt:lpstr>Cloud transformation in practice: major global bank case study</vt:lpstr>
      <vt:lpstr>5 steps to accelerate Cloud adoption in a safe and  cost-effective manner </vt:lpstr>
      <vt:lpstr>Key Takeaways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Southwood, Erika</dc:creator>
  <cp:keywords>OW21.Widescreen.20210601.1</cp:keywords>
  <cp:lastModifiedBy>Thaler, Oliver</cp:lastModifiedBy>
  <cp:revision>72</cp:revision>
  <dcterms:created xsi:type="dcterms:W3CDTF">2022-03-07T17:07:09Z</dcterms:created>
  <dcterms:modified xsi:type="dcterms:W3CDTF">2022-03-23T07:45:46Z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2021/06/01</vt:lpwstr>
  </property>
  <property fmtid="{D5CDD505-2E9C-101B-9397-08002B2CF9AE}" pid="3" name="DocumentMSOLanguageID">
    <vt:lpwstr>msoLanguageIDEnglishUK</vt:lpwstr>
  </property>
  <property fmtid="{D5CDD505-2E9C-101B-9397-08002B2CF9AE}" pid="4" name="LogoName">
    <vt:lpwstr>Oliver Wyman Digital</vt:lpwstr>
  </property>
  <property fmtid="{D5CDD505-2E9C-101B-9397-08002B2CF9AE}" pid="5" name="DTPToolkitLastOptimized">
    <vt:lpwstr>4.977,22</vt:lpwstr>
  </property>
</Properties>
</file>